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4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5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6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7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8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9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0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1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12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13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4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5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16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17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18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19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20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notesSlides/notesSlide21.xml" ContentType="application/vnd.openxmlformats-officedocument.presentationml.notesSlide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94"/>
  </p:notesMasterIdLst>
  <p:handoutMasterIdLst>
    <p:handoutMasterId r:id="rId95"/>
  </p:handoutMasterIdLst>
  <p:sldIdLst>
    <p:sldId id="279" r:id="rId2"/>
    <p:sldId id="284" r:id="rId3"/>
    <p:sldId id="381" r:id="rId4"/>
    <p:sldId id="346" r:id="rId5"/>
    <p:sldId id="347" r:id="rId6"/>
    <p:sldId id="349" r:id="rId7"/>
    <p:sldId id="384" r:id="rId8"/>
    <p:sldId id="382" r:id="rId9"/>
    <p:sldId id="351" r:id="rId10"/>
    <p:sldId id="377" r:id="rId11"/>
    <p:sldId id="352" r:id="rId12"/>
    <p:sldId id="378" r:id="rId13"/>
    <p:sldId id="379" r:id="rId14"/>
    <p:sldId id="353" r:id="rId15"/>
    <p:sldId id="363" r:id="rId16"/>
    <p:sldId id="364" r:id="rId17"/>
    <p:sldId id="365" r:id="rId18"/>
    <p:sldId id="380" r:id="rId19"/>
    <p:sldId id="383" r:id="rId20"/>
    <p:sldId id="376" r:id="rId21"/>
    <p:sldId id="354" r:id="rId22"/>
    <p:sldId id="385" r:id="rId23"/>
    <p:sldId id="386" r:id="rId24"/>
    <p:sldId id="387" r:id="rId25"/>
    <p:sldId id="360" r:id="rId26"/>
    <p:sldId id="388" r:id="rId27"/>
    <p:sldId id="356" r:id="rId28"/>
    <p:sldId id="357" r:id="rId29"/>
    <p:sldId id="389" r:id="rId30"/>
    <p:sldId id="390" r:id="rId31"/>
    <p:sldId id="367" r:id="rId32"/>
    <p:sldId id="368" r:id="rId33"/>
    <p:sldId id="358" r:id="rId34"/>
    <p:sldId id="391" r:id="rId35"/>
    <p:sldId id="369" r:id="rId36"/>
    <p:sldId id="370" r:id="rId37"/>
    <p:sldId id="371" r:id="rId38"/>
    <p:sldId id="372" r:id="rId39"/>
    <p:sldId id="392" r:id="rId40"/>
    <p:sldId id="393" r:id="rId41"/>
    <p:sldId id="373" r:id="rId42"/>
    <p:sldId id="374" r:id="rId43"/>
    <p:sldId id="394" r:id="rId44"/>
    <p:sldId id="375" r:id="rId45"/>
    <p:sldId id="395" r:id="rId46"/>
    <p:sldId id="396" r:id="rId47"/>
    <p:sldId id="359" r:id="rId48"/>
    <p:sldId id="361" r:id="rId49"/>
    <p:sldId id="337" r:id="rId50"/>
    <p:sldId id="291" r:id="rId51"/>
    <p:sldId id="343" r:id="rId52"/>
    <p:sldId id="292" r:id="rId53"/>
    <p:sldId id="293" r:id="rId54"/>
    <p:sldId id="296" r:id="rId55"/>
    <p:sldId id="297" r:id="rId56"/>
    <p:sldId id="298" r:id="rId57"/>
    <p:sldId id="299" r:id="rId58"/>
    <p:sldId id="300" r:id="rId59"/>
    <p:sldId id="342" r:id="rId60"/>
    <p:sldId id="301" r:id="rId61"/>
    <p:sldId id="302" r:id="rId62"/>
    <p:sldId id="303" r:id="rId63"/>
    <p:sldId id="304" r:id="rId64"/>
    <p:sldId id="305" r:id="rId65"/>
    <p:sldId id="306" r:id="rId66"/>
    <p:sldId id="308" r:id="rId67"/>
    <p:sldId id="334" r:id="rId68"/>
    <p:sldId id="328" r:id="rId69"/>
    <p:sldId id="327" r:id="rId70"/>
    <p:sldId id="329" r:id="rId71"/>
    <p:sldId id="324" r:id="rId72"/>
    <p:sldId id="330" r:id="rId73"/>
    <p:sldId id="332" r:id="rId74"/>
    <p:sldId id="314" r:id="rId75"/>
    <p:sldId id="318" r:id="rId76"/>
    <p:sldId id="320" r:id="rId77"/>
    <p:sldId id="335" r:id="rId78"/>
    <p:sldId id="321" r:id="rId79"/>
    <p:sldId id="322" r:id="rId80"/>
    <p:sldId id="317" r:id="rId81"/>
    <p:sldId id="315" r:id="rId82"/>
    <p:sldId id="309" r:id="rId83"/>
    <p:sldId id="336" r:id="rId84"/>
    <p:sldId id="341" r:id="rId85"/>
    <p:sldId id="331" r:id="rId86"/>
    <p:sldId id="323" r:id="rId87"/>
    <p:sldId id="258" r:id="rId88"/>
    <p:sldId id="311" r:id="rId89"/>
    <p:sldId id="312" r:id="rId90"/>
    <p:sldId id="345" r:id="rId91"/>
    <p:sldId id="340" r:id="rId92"/>
    <p:sldId id="339" r:id="rId93"/>
  </p:sldIdLst>
  <p:sldSz cx="12192000" cy="6858000"/>
  <p:notesSz cx="6888163" cy="1002188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3" userDrawn="1">
          <p15:clr>
            <a:srgbClr val="A4A3A4"/>
          </p15:clr>
        </p15:guide>
        <p15:guide id="2" orient="horz" pos="3838" userDrawn="1">
          <p15:clr>
            <a:srgbClr val="A4A3A4"/>
          </p15:clr>
        </p15:guide>
        <p15:guide id="3" orient="horz" pos="4201" userDrawn="1">
          <p15:clr>
            <a:srgbClr val="A4A3A4"/>
          </p15:clr>
        </p15:guide>
        <p15:guide id="4" orient="horz" pos="3294" userDrawn="1">
          <p15:clr>
            <a:srgbClr val="A4A3A4"/>
          </p15:clr>
        </p15:guide>
        <p15:guide id="5" orient="horz" pos="255" userDrawn="1">
          <p15:clr>
            <a:srgbClr val="A4A3A4"/>
          </p15:clr>
        </p15:guide>
        <p15:guide id="6" orient="horz" pos="1026" userDrawn="1">
          <p15:clr>
            <a:srgbClr val="A4A3A4"/>
          </p15:clr>
        </p15:guide>
        <p15:guide id="7" orient="horz" pos="3884" userDrawn="1">
          <p15:clr>
            <a:srgbClr val="A4A3A4"/>
          </p15:clr>
        </p15:guide>
        <p15:guide id="8" orient="horz" pos="3385" userDrawn="1">
          <p15:clr>
            <a:srgbClr val="A4A3A4"/>
          </p15:clr>
        </p15:guide>
        <p15:guide id="9" orient="horz" pos="2704" userDrawn="1">
          <p15:clr>
            <a:srgbClr val="A4A3A4"/>
          </p15:clr>
        </p15:guide>
        <p15:guide id="10" orient="horz" pos="1207" userDrawn="1">
          <p15:clr>
            <a:srgbClr val="A4A3A4"/>
          </p15:clr>
        </p15:guide>
        <p15:guide id="11" orient="horz" pos="1525" userDrawn="1">
          <p15:clr>
            <a:srgbClr val="A4A3A4"/>
          </p15:clr>
        </p15:guide>
        <p15:guide id="12" orient="horz" pos="1480" userDrawn="1">
          <p15:clr>
            <a:srgbClr val="A4A3A4"/>
          </p15:clr>
        </p15:guide>
        <p15:guide id="13" orient="horz" pos="3067" userDrawn="1">
          <p15:clr>
            <a:srgbClr val="A4A3A4"/>
          </p15:clr>
        </p15:guide>
        <p15:guide id="14" orient="horz" pos="1979" userDrawn="1">
          <p15:clr>
            <a:srgbClr val="A4A3A4"/>
          </p15:clr>
        </p15:guide>
        <p15:guide id="15" pos="3900" userDrawn="1">
          <p15:clr>
            <a:srgbClr val="A4A3A4"/>
          </p15:clr>
        </p15:guide>
        <p15:guide id="16" pos="3780" userDrawn="1">
          <p15:clr>
            <a:srgbClr val="A4A3A4"/>
          </p15:clr>
        </p15:guide>
        <p15:guide id="17" pos="2993" userDrawn="1">
          <p15:clr>
            <a:srgbClr val="A4A3A4"/>
          </p15:clr>
        </p15:guide>
        <p15:guide id="18" pos="2872" userDrawn="1">
          <p15:clr>
            <a:srgbClr val="A4A3A4"/>
          </p15:clr>
        </p15:guide>
        <p15:guide id="19" pos="2087" userDrawn="1">
          <p15:clr>
            <a:srgbClr val="A4A3A4"/>
          </p15:clr>
        </p15:guide>
        <p15:guide id="20" pos="1965" userDrawn="1">
          <p15:clr>
            <a:srgbClr val="A4A3A4"/>
          </p15:clr>
        </p15:guide>
        <p15:guide id="21" pos="1179" userDrawn="1">
          <p15:clr>
            <a:srgbClr val="A4A3A4"/>
          </p15:clr>
        </p15:guide>
        <p15:guide id="22" pos="1073" userDrawn="1">
          <p15:clr>
            <a:srgbClr val="A4A3A4"/>
          </p15:clr>
        </p15:guide>
        <p15:guide id="23" pos="272" userDrawn="1">
          <p15:clr>
            <a:srgbClr val="A4A3A4"/>
          </p15:clr>
        </p15:guide>
        <p15:guide id="24" pos="4687" userDrawn="1">
          <p15:clr>
            <a:srgbClr val="A4A3A4"/>
          </p15:clr>
        </p15:guide>
        <p15:guide id="25" pos="4808" userDrawn="1">
          <p15:clr>
            <a:srgbClr val="A4A3A4"/>
          </p15:clr>
        </p15:guide>
        <p15:guide id="26" pos="5593" userDrawn="1">
          <p15:clr>
            <a:srgbClr val="A4A3A4"/>
          </p15:clr>
        </p15:guide>
        <p15:guide id="27" pos="5715" userDrawn="1">
          <p15:clr>
            <a:srgbClr val="A4A3A4"/>
          </p15:clr>
        </p15:guide>
        <p15:guide id="28" pos="6501" userDrawn="1">
          <p15:clr>
            <a:srgbClr val="A4A3A4"/>
          </p15:clr>
        </p15:guide>
        <p15:guide id="29" pos="6623" userDrawn="1">
          <p15:clr>
            <a:srgbClr val="A4A3A4"/>
          </p15:clr>
        </p15:guide>
        <p15:guide id="30" pos="74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 userDrawn="1">
          <p15:clr>
            <a:srgbClr val="A4A3A4"/>
          </p15:clr>
        </p15:guide>
        <p15:guide id="2" pos="217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0099D1"/>
    <a:srgbClr val="009AD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8" autoAdjust="0"/>
    <p:restoredTop sz="88129" autoAdjust="0"/>
  </p:normalViewPr>
  <p:slideViewPr>
    <p:cSldViewPr showGuides="1">
      <p:cViewPr varScale="1">
        <p:scale>
          <a:sx n="98" d="100"/>
          <a:sy n="98" d="100"/>
        </p:scale>
        <p:origin x="2676" y="90"/>
      </p:cViewPr>
      <p:guideLst>
        <p:guide orient="horz" pos="1253"/>
        <p:guide orient="horz" pos="3838"/>
        <p:guide orient="horz" pos="4201"/>
        <p:guide orient="horz" pos="3294"/>
        <p:guide orient="horz" pos="255"/>
        <p:guide orient="horz" pos="1026"/>
        <p:guide orient="horz" pos="3884"/>
        <p:guide orient="horz" pos="3385"/>
        <p:guide orient="horz" pos="2704"/>
        <p:guide orient="horz" pos="1207"/>
        <p:guide orient="horz" pos="1525"/>
        <p:guide orient="horz" pos="1480"/>
        <p:guide orient="horz" pos="3067"/>
        <p:guide orient="horz" pos="1979"/>
        <p:guide pos="3900"/>
        <p:guide pos="3780"/>
        <p:guide pos="2993"/>
        <p:guide pos="2872"/>
        <p:guide pos="2087"/>
        <p:guide pos="1965"/>
        <p:guide pos="1179"/>
        <p:guide pos="1073"/>
        <p:guide pos="272"/>
        <p:guide pos="4687"/>
        <p:guide pos="4808"/>
        <p:guide pos="5593"/>
        <p:guide pos="5715"/>
        <p:guide pos="6501"/>
        <p:guide pos="6623"/>
        <p:guide pos="74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-3132" y="-96"/>
      </p:cViewPr>
      <p:guideLst>
        <p:guide orient="horz" pos="3157"/>
        <p:guide pos="21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C3797C4-ED8E-4EA4-959C-2AEEE7E3AD08}" type="datetimeFigureOut">
              <a:rPr lang="de-DE" smtClean="0"/>
              <a:t>12.12.2024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FBF1F910-8AA9-49D3-9D40-DBE35BDF93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589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4B5C22D-DB44-4084-9471-0EB64DB204F9}" type="datetimeFigureOut">
              <a:rPr lang="de-DE" smtClean="0"/>
              <a:t>12.12.2024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25" tIns="48312" rIns="96625" bIns="48312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vert="horz" lIns="96625" tIns="48312" rIns="96625" bIns="48312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8947F2EB-A273-4CA5-8E41-BC88C509E2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153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6266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isotropic</a:t>
            </a:r>
            <a:r>
              <a:rPr lang="de-DE" dirty="0"/>
              <a:t> </a:t>
            </a:r>
            <a:r>
              <a:rPr lang="de-DE" dirty="0" err="1"/>
              <a:t>hamilotoain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quantisation</a:t>
            </a:r>
            <a:r>
              <a:rPr lang="de-DE" dirty="0"/>
              <a:t> </a:t>
            </a:r>
            <a:r>
              <a:rPr lang="de-DE" dirty="0" err="1"/>
              <a:t>axis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1238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2041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A02E1-3D8B-8758-1A17-C8A4D733B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B93984A-F1EB-BD8D-3156-335CB0CAB7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43EA4EB-DD6D-FF56-FE92-BD69A7040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E8CDFE-3354-CCBF-AB48-EC4EB6CF9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8588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44262-F2C1-E9BD-8AE9-F159C87E2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48BB7A5-D77C-563E-E780-EC872EF310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A457B28-5D42-44C9-F3FB-2D8DCBCEF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E70FBA-D07A-EBFC-37D6-D044A70A29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1568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4B70E-DEF7-6A0D-6020-657F0F1EB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A6CCB14-3859-D209-1C3C-9B8F36488A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3521D2A-80A1-F37A-8033-EE6718FCF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5F73EA-2B79-701D-EA58-EEE2B37186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6891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91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5F22D-EBB3-E794-1B89-31703C4FA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9A656B7-E25A-78DE-AE41-8A1FCD9FF7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698BB5B-5504-8624-4E02-408D7BF06A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3B407B-F654-BB37-C410-C8BD04CE39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5021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Search transformation that writes the ang. Moment. Operators as bosonic creation and annihilation operators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38752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condition</a:t>
            </a:r>
            <a:r>
              <a:rPr lang="de-DE" dirty="0"/>
              <a:t> ii, </a:t>
            </a:r>
            <a:r>
              <a:rPr lang="de-DE" dirty="0" err="1"/>
              <a:t>which</a:t>
            </a:r>
            <a:r>
              <a:rPr lang="de-DE" dirty="0"/>
              <a:t> was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commutation</a:t>
            </a:r>
            <a:r>
              <a:rPr lang="de-DE" dirty="0"/>
              <a:t> </a:t>
            </a:r>
            <a:r>
              <a:rPr lang="de-DE" dirty="0" err="1"/>
              <a:t>relations</a:t>
            </a:r>
            <a:r>
              <a:rPr lang="de-DE" dirty="0"/>
              <a:t> </a:t>
            </a:r>
            <a:r>
              <a:rPr lang="de-DE" dirty="0" err="1"/>
              <a:t>cant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broken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0562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Want to express the Hamiltonian with the bosonic operators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3355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Gucken uns gleich wechselwirkenden Magnetismus an, vorher guckt ihr euch aber die Interaktion eines Spins mit einem Feld 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509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What can we do with this expression?</a:t>
            </a:r>
          </a:p>
          <a:p>
            <a:pPr lvl="1"/>
            <a:r>
              <a:rPr lang="en-US" dirty="0"/>
              <a:t>We can look at the time evolution of an operator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2022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76715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Based on the </a:t>
            </a:r>
            <a:r>
              <a:rPr lang="en-US" dirty="0" err="1"/>
              <a:t>Lamor</a:t>
            </a:r>
            <a:r>
              <a:rPr lang="en-US" dirty="0"/>
              <a:t>-frequency we can numerically integrate a system of spins using the Landau Lifshitz Gilbert equation.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Time integration done with Heun’s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this method one could also determine the dispersion relation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67519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7011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62779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94693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4787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47882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4701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8558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repeat them here since they are quite important for this talk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They fulfill the angular momentum algebra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42576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10043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94419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66919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30926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83256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23391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8405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5631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4511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3269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The same question was asked by Felix Block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 found several low-lying excited states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will now obtain the same result as him, but we will use a more modern path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88261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94665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33131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0778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352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Flipped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S = ½ but </a:t>
            </a:r>
            <a:r>
              <a:rPr lang="de-DE" dirty="0" err="1"/>
              <a:t>otherwise</a:t>
            </a:r>
            <a:r>
              <a:rPr lang="de-DE" dirty="0"/>
              <a:t> </a:t>
            </a:r>
            <a:r>
              <a:rPr lang="de-DE" dirty="0" err="1"/>
              <a:t>tilted</a:t>
            </a:r>
            <a:endParaRPr lang="de-DE" dirty="0"/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 an eigenstate anymore, which we can quickly calculate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0686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Indepent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s=1/2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315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if we can see a linear combination of states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similiar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coherent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, but also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in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lectures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8414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|n&gt;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spin</a:t>
            </a:r>
            <a:r>
              <a:rPr lang="de-DE" dirty="0"/>
              <a:t> at </a:t>
            </a:r>
            <a:r>
              <a:rPr lang="de-DE" dirty="0" err="1"/>
              <a:t>site</a:t>
            </a:r>
            <a:r>
              <a:rPr lang="de-DE" dirty="0"/>
              <a:t> 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flipped</a:t>
            </a:r>
            <a:r>
              <a:rPr lang="de-DE" dirty="0"/>
              <a:t>/</a:t>
            </a:r>
            <a:r>
              <a:rPr lang="de-DE" dirty="0" err="1"/>
              <a:t>tilted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Thus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superposition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titled</a:t>
            </a:r>
            <a:r>
              <a:rPr lang="de-DE" dirty="0"/>
              <a:t> </a:t>
            </a:r>
            <a:r>
              <a:rPr lang="de-DE" dirty="0" err="1"/>
              <a:t>spin</a:t>
            </a:r>
            <a:r>
              <a:rPr lang="de-DE" dirty="0"/>
              <a:t> </a:t>
            </a:r>
            <a:r>
              <a:rPr lang="de-DE" dirty="0" err="1"/>
              <a:t>is</a:t>
            </a:r>
            <a:endParaRPr lang="de-DE" dirty="0"/>
          </a:p>
          <a:p>
            <a:endParaRPr lang="de-DE" dirty="0"/>
          </a:p>
          <a:p>
            <a:r>
              <a:rPr lang="de-DE" dirty="0"/>
              <a:t>|k&gt;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orthonormal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3972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total magnetization in z is reduced, but the average x and y component are still zero? How can that be?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2507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769101" y="1989139"/>
            <a:ext cx="5422396" cy="2663824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de-DE" dirty="0"/>
              <a:t>Zuerst Bild durch klicken auf Symbol hinzufügen und anschließend in den Hintergrund stellen!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373688"/>
            <a:ext cx="8447617" cy="792162"/>
          </a:xfrm>
        </p:spPr>
        <p:txBody>
          <a:bodyPr anchor="b">
            <a:noAutofit/>
          </a:bodyPr>
          <a:lstStyle>
            <a:lvl1pPr marL="0" indent="0" algn="l">
              <a:lnSpc>
                <a:spcPct val="110000"/>
              </a:lnSpc>
              <a:buNone/>
              <a:defRPr sz="2000" b="1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2492896"/>
            <a:ext cx="6144252" cy="2376487"/>
          </a:xfrm>
        </p:spPr>
        <p:txBody>
          <a:bodyPr bIns="82800" anchor="b">
            <a:noAutofit/>
          </a:bodyPr>
          <a:lstStyle>
            <a:lvl1pPr>
              <a:lnSpc>
                <a:spcPct val="105000"/>
              </a:lnSpc>
              <a:defRPr sz="3500" b="1" u="none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184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G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5200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5200"/>
              </a:spcBef>
              <a:buFont typeface="Arial" panose="020B0604020202020204" pitchFamily="34" charset="0"/>
              <a:buNone/>
              <a:defRPr sz="26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395096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3500"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3500"/>
              </a:spcBef>
              <a:buFont typeface="Arial" panose="020B0604020202020204" pitchFamily="34" charset="0"/>
              <a:buNone/>
              <a:defRPr sz="20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487186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1132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6B4632-710A-C3C1-0321-22004E49B1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81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rmatierungen Listenebe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115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buAutoNum type="arabicPeriod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osse Headline – 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36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6531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Grosse Headline – 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75974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131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51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 Headline – 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675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"/>
            <a:ext cx="11328829" cy="5084762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5229226"/>
            <a:ext cx="8447617" cy="863601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4292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92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1988841"/>
            <a:ext cx="11328400" cy="41039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11" name="Gerade Verbindung 10"/>
          <p:cNvCxnSpPr/>
          <p:nvPr/>
        </p:nvCxnSpPr>
        <p:spPr>
          <a:xfrm>
            <a:off x="431800" y="6408378"/>
            <a:ext cx="113288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279693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8" name="Fußzeilenplatzhalter 4"/>
          <p:cNvSpPr txBox="1">
            <a:spLocks/>
          </p:cNvSpPr>
          <p:nvPr/>
        </p:nvSpPr>
        <p:spPr>
          <a:xfrm>
            <a:off x="7632701" y="6453336"/>
            <a:ext cx="4127929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defPPr>
              <a:defRPr lang="de-DE"/>
            </a:defPPr>
            <a:lvl1pPr marL="0" algn="l" defTabSz="914400" rtl="0" eaLnBrk="1" latinLnBrk="0" hangingPunct="1"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900" dirty="0"/>
              <a:t>Universität Konstanz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5" r:id="rId2"/>
    <p:sldLayoutId id="2147483671" r:id="rId3"/>
    <p:sldLayoutId id="2147483656" r:id="rId4"/>
    <p:sldLayoutId id="2147483657" r:id="rId5"/>
    <p:sldLayoutId id="2147483659" r:id="rId6"/>
    <p:sldLayoutId id="2147483665" r:id="rId7"/>
    <p:sldLayoutId id="2147483666" r:id="rId8"/>
    <p:sldLayoutId id="2147483667" r:id="rId9"/>
    <p:sldLayoutId id="2147483663" r:id="rId10"/>
    <p:sldLayoutId id="2147483662" r:id="rId11"/>
    <p:sldLayoutId id="2147483674" r:id="rId12"/>
    <p:sldLayoutId id="2147483673" r:id="rId13"/>
  </p:sldLayoutIdLst>
  <p:hf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2000" b="1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2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7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buFont typeface="+mj-lt"/>
        <a:buNone/>
        <a:defRPr sz="1600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tabLst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28.xml"/><Relationship Id="rId7" Type="http://schemas.openxmlformats.org/officeDocument/2006/relationships/image" Target="../media/image24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2.png"/><Relationship Id="rId4" Type="http://schemas.openxmlformats.org/officeDocument/2006/relationships/tags" Target="../tags/tag29.xml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32.xml"/><Relationship Id="rId7" Type="http://schemas.openxmlformats.org/officeDocument/2006/relationships/image" Target="../media/image24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7.png"/><Relationship Id="rId4" Type="http://schemas.openxmlformats.org/officeDocument/2006/relationships/tags" Target="../tags/tag33.xml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36.xml"/><Relationship Id="rId7" Type="http://schemas.openxmlformats.org/officeDocument/2006/relationships/image" Target="../media/image28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7.png"/><Relationship Id="rId4" Type="http://schemas.openxmlformats.org/officeDocument/2006/relationships/tags" Target="../tags/tag37.xml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40.xml"/><Relationship Id="rId7" Type="http://schemas.openxmlformats.org/officeDocument/2006/relationships/image" Target="../media/image30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29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8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6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7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50.xml"/><Relationship Id="rId7" Type="http://schemas.openxmlformats.org/officeDocument/2006/relationships/image" Target="../media/image40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28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53.xml"/><Relationship Id="rId7" Type="http://schemas.openxmlformats.org/officeDocument/2006/relationships/image" Target="../media/image42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1.png"/><Relationship Id="rId4" Type="http://schemas.openxmlformats.org/officeDocument/2006/relationships/tags" Target="../tags/tag54.xml"/><Relationship Id="rId9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57.xml"/><Relationship Id="rId7" Type="http://schemas.openxmlformats.org/officeDocument/2006/relationships/image" Target="../media/image42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1.png"/><Relationship Id="rId4" Type="http://schemas.openxmlformats.org/officeDocument/2006/relationships/tags" Target="../tags/tag58.xml"/><Relationship Id="rId9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5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tags" Target="../tags/tag63.xml"/><Relationship Id="rId7" Type="http://schemas.openxmlformats.org/officeDocument/2006/relationships/image" Target="../media/image44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43.png"/><Relationship Id="rId5" Type="http://schemas.openxmlformats.org/officeDocument/2006/relationships/notesSlide" Target="../notesSlides/notesSlide16.xml"/><Relationship Id="rId10" Type="http://schemas.openxmlformats.org/officeDocument/2006/relationships/image" Target="../media/image48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49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7" Type="http://schemas.openxmlformats.org/officeDocument/2006/relationships/image" Target="../media/image51.png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image" Target="../media/image28.png"/><Relationship Id="rId5" Type="http://schemas.openxmlformats.org/officeDocument/2006/relationships/image" Target="../media/image50.png"/><Relationship Id="rId4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tags" Target="../tags/tag71.xml"/><Relationship Id="rId7" Type="http://schemas.openxmlformats.org/officeDocument/2006/relationships/image" Target="../media/image28.pn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52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72.xml"/><Relationship Id="rId9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13" Type="http://schemas.openxmlformats.org/officeDocument/2006/relationships/image" Target="../media/image5.png"/><Relationship Id="rId18" Type="http://schemas.openxmlformats.org/officeDocument/2006/relationships/image" Target="../media/image51.png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12" Type="http://schemas.openxmlformats.org/officeDocument/2006/relationships/image" Target="../media/image53.png"/><Relationship Id="rId17" Type="http://schemas.openxmlformats.org/officeDocument/2006/relationships/image" Target="../media/image50.png"/><Relationship Id="rId2" Type="http://schemas.openxmlformats.org/officeDocument/2006/relationships/tags" Target="../tags/tag74.xml"/><Relationship Id="rId16" Type="http://schemas.openxmlformats.org/officeDocument/2006/relationships/image" Target="../media/image55.png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image" Target="../media/image52.png"/><Relationship Id="rId5" Type="http://schemas.openxmlformats.org/officeDocument/2006/relationships/tags" Target="../tags/tag77.xml"/><Relationship Id="rId15" Type="http://schemas.openxmlformats.org/officeDocument/2006/relationships/image" Target="../media/image54.png"/><Relationship Id="rId10" Type="http://schemas.openxmlformats.org/officeDocument/2006/relationships/notesSlide" Target="../notesSlides/notesSlide18.xml"/><Relationship Id="rId4" Type="http://schemas.openxmlformats.org/officeDocument/2006/relationships/tags" Target="../tags/tag76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13" Type="http://schemas.openxmlformats.org/officeDocument/2006/relationships/image" Target="../media/image58.png"/><Relationship Id="rId18" Type="http://schemas.openxmlformats.org/officeDocument/2006/relationships/image" Target="../media/image52.png"/><Relationship Id="rId3" Type="http://schemas.openxmlformats.org/officeDocument/2006/relationships/tags" Target="../tags/tag83.xml"/><Relationship Id="rId7" Type="http://schemas.openxmlformats.org/officeDocument/2006/relationships/tags" Target="../tags/tag87.xml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tags" Target="../tags/tag82.xml"/><Relationship Id="rId16" Type="http://schemas.openxmlformats.org/officeDocument/2006/relationships/image" Target="../media/image61.png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image" Target="../media/image56.png"/><Relationship Id="rId5" Type="http://schemas.openxmlformats.org/officeDocument/2006/relationships/tags" Target="../tags/tag85.xml"/><Relationship Id="rId15" Type="http://schemas.openxmlformats.org/officeDocument/2006/relationships/image" Target="../media/image60.png"/><Relationship Id="rId10" Type="http://schemas.openxmlformats.org/officeDocument/2006/relationships/slideLayout" Target="../slideLayouts/slideLayout6.xml"/><Relationship Id="rId19" Type="http://schemas.openxmlformats.org/officeDocument/2006/relationships/image" Target="../media/image51.png"/><Relationship Id="rId4" Type="http://schemas.openxmlformats.org/officeDocument/2006/relationships/tags" Target="../tags/tag84.xml"/><Relationship Id="rId9" Type="http://schemas.openxmlformats.org/officeDocument/2006/relationships/tags" Target="../tags/tag89.xml"/><Relationship Id="rId1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97.xml"/><Relationship Id="rId13" Type="http://schemas.openxmlformats.org/officeDocument/2006/relationships/image" Target="../media/image59.png"/><Relationship Id="rId3" Type="http://schemas.openxmlformats.org/officeDocument/2006/relationships/tags" Target="../tags/tag92.xml"/><Relationship Id="rId7" Type="http://schemas.openxmlformats.org/officeDocument/2006/relationships/tags" Target="../tags/tag96.xml"/><Relationship Id="rId12" Type="http://schemas.openxmlformats.org/officeDocument/2006/relationships/image" Target="../media/image64.png"/><Relationship Id="rId17" Type="http://schemas.openxmlformats.org/officeDocument/2006/relationships/image" Target="../media/image65.png"/><Relationship Id="rId2" Type="http://schemas.openxmlformats.org/officeDocument/2006/relationships/tags" Target="../tags/tag91.xml"/><Relationship Id="rId16" Type="http://schemas.openxmlformats.org/officeDocument/2006/relationships/image" Target="../media/image52.png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image" Target="../media/image63.png"/><Relationship Id="rId5" Type="http://schemas.openxmlformats.org/officeDocument/2006/relationships/tags" Target="../tags/tag94.xml"/><Relationship Id="rId15" Type="http://schemas.openxmlformats.org/officeDocument/2006/relationships/image" Target="../media/image62.png"/><Relationship Id="rId10" Type="http://schemas.openxmlformats.org/officeDocument/2006/relationships/image" Target="../media/image61.png"/><Relationship Id="rId4" Type="http://schemas.openxmlformats.org/officeDocument/2006/relationships/tags" Target="../tags/tag93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0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tags" Target="../tags/tag103.xml"/><Relationship Id="rId7" Type="http://schemas.openxmlformats.org/officeDocument/2006/relationships/image" Target="../media/image70.png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image" Target="../media/image69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5" Type="http://schemas.openxmlformats.org/officeDocument/2006/relationships/image" Target="../media/image71.png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tags" Target="../tags/tag108.xml"/><Relationship Id="rId7" Type="http://schemas.openxmlformats.org/officeDocument/2006/relationships/image" Target="../media/image72.png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image" Target="../media/image69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5" Type="http://schemas.openxmlformats.org/officeDocument/2006/relationships/image" Target="../media/image72.png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tags" Target="../tags/tag113.xml"/><Relationship Id="rId7" Type="http://schemas.openxmlformats.org/officeDocument/2006/relationships/image" Target="../media/image75.png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image" Target="../media/image74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14.xml"/><Relationship Id="rId9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tags" Target="../tags/tag117.xml"/><Relationship Id="rId7" Type="http://schemas.openxmlformats.org/officeDocument/2006/relationships/image" Target="../media/image74.png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72.png"/><Relationship Id="rId5" Type="http://schemas.openxmlformats.org/officeDocument/2006/relationships/tags" Target="../tags/tag119.xml"/><Relationship Id="rId10" Type="http://schemas.openxmlformats.org/officeDocument/2006/relationships/image" Target="../media/image77.png"/><Relationship Id="rId4" Type="http://schemas.openxmlformats.org/officeDocument/2006/relationships/tags" Target="../tags/tag118.xml"/><Relationship Id="rId9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122.xml"/><Relationship Id="rId7" Type="http://schemas.openxmlformats.org/officeDocument/2006/relationships/image" Target="../media/image79.png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image" Target="../media/image76.png"/><Relationship Id="rId5" Type="http://schemas.openxmlformats.org/officeDocument/2006/relationships/image" Target="../media/image78.png"/><Relationship Id="rId4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tags" Target="../tags/tag125.xml"/><Relationship Id="rId7" Type="http://schemas.openxmlformats.org/officeDocument/2006/relationships/image" Target="../media/image78.png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82.png"/><Relationship Id="rId5" Type="http://schemas.openxmlformats.org/officeDocument/2006/relationships/tags" Target="../tags/tag127.xml"/><Relationship Id="rId10" Type="http://schemas.openxmlformats.org/officeDocument/2006/relationships/image" Target="../media/image81.png"/><Relationship Id="rId4" Type="http://schemas.openxmlformats.org/officeDocument/2006/relationships/tags" Target="../tags/tag126.xml"/><Relationship Id="rId9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82.png"/><Relationship Id="rId3" Type="http://schemas.openxmlformats.org/officeDocument/2006/relationships/tags" Target="../tags/tag130.xml"/><Relationship Id="rId7" Type="http://schemas.openxmlformats.org/officeDocument/2006/relationships/tags" Target="../tags/tag134.xml"/><Relationship Id="rId12" Type="http://schemas.openxmlformats.org/officeDocument/2006/relationships/image" Target="../media/image81.png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11" Type="http://schemas.openxmlformats.org/officeDocument/2006/relationships/image" Target="../media/image80.png"/><Relationship Id="rId5" Type="http://schemas.openxmlformats.org/officeDocument/2006/relationships/tags" Target="../tags/tag132.xml"/><Relationship Id="rId15" Type="http://schemas.openxmlformats.org/officeDocument/2006/relationships/image" Target="../media/image84.png"/><Relationship Id="rId10" Type="http://schemas.openxmlformats.org/officeDocument/2006/relationships/image" Target="../media/image76.png"/><Relationship Id="rId4" Type="http://schemas.openxmlformats.org/officeDocument/2006/relationships/tags" Target="../tags/tag131.xml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tags" Target="../tags/tag137.xml"/><Relationship Id="rId7" Type="http://schemas.openxmlformats.org/officeDocument/2006/relationships/image" Target="../media/image76.png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image" Target="../media/image78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38.xml"/><Relationship Id="rId9" Type="http://schemas.openxmlformats.org/officeDocument/2006/relationships/image" Target="../media/image8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tags" Target="../tags/tag141.xml"/><Relationship Id="rId7" Type="http://schemas.openxmlformats.org/officeDocument/2006/relationships/image" Target="../media/image78.png"/><Relationship Id="rId12" Type="http://schemas.openxmlformats.org/officeDocument/2006/relationships/image" Target="../media/image88.pn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87.png"/><Relationship Id="rId5" Type="http://schemas.openxmlformats.org/officeDocument/2006/relationships/tags" Target="../tags/tag143.xml"/><Relationship Id="rId10" Type="http://schemas.openxmlformats.org/officeDocument/2006/relationships/image" Target="../media/image86.png"/><Relationship Id="rId4" Type="http://schemas.openxmlformats.org/officeDocument/2006/relationships/tags" Target="../tags/tag142.xml"/><Relationship Id="rId9" Type="http://schemas.openxmlformats.org/officeDocument/2006/relationships/image" Target="../media/image8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tags" Target="../tags/tag146.xml"/><Relationship Id="rId7" Type="http://schemas.openxmlformats.org/officeDocument/2006/relationships/image" Target="../media/image90.png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image" Target="../media/image89.png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hyperlink" Target="Engine_LLG/Test.ipynb" TargetMode="Externa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notesSlide" Target="../notesSlides/notesSlide2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5.png"/><Relationship Id="rId4" Type="http://schemas.openxmlformats.org/officeDocument/2006/relationships/tags" Target="../tags/tag4.xml"/><Relationship Id="rId9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3.png"/><Relationship Id="rId4" Type="http://schemas.openxmlformats.org/officeDocument/2006/relationships/image" Target="../media/image10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107.png"/><Relationship Id="rId3" Type="http://schemas.openxmlformats.org/officeDocument/2006/relationships/image" Target="../media/image98.png"/><Relationship Id="rId7" Type="http://schemas.openxmlformats.org/officeDocument/2006/relationships/image" Target="../media/image105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11" Type="http://schemas.openxmlformats.org/officeDocument/2006/relationships/image" Target="../media/image211.png"/><Relationship Id="rId5" Type="http://schemas.openxmlformats.org/officeDocument/2006/relationships/image" Target="../media/image100.png"/><Relationship Id="rId15" Type="http://schemas.openxmlformats.org/officeDocument/2006/relationships/image" Target="../media/image103.png"/><Relationship Id="rId10" Type="http://schemas.openxmlformats.org/officeDocument/2006/relationships/image" Target="../media/image201.png"/><Relationship Id="rId4" Type="http://schemas.openxmlformats.org/officeDocument/2006/relationships/image" Target="../media/image99.png"/><Relationship Id="rId9" Type="http://schemas.openxmlformats.org/officeDocument/2006/relationships/image" Target="../media/image191.png"/><Relationship Id="rId14" Type="http://schemas.openxmlformats.org/officeDocument/2006/relationships/image" Target="../media/image108.png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6.png"/><Relationship Id="rId3" Type="http://schemas.openxmlformats.org/officeDocument/2006/relationships/image" Target="../media/image105.png"/><Relationship Id="rId12" Type="http://schemas.openxmlformats.org/officeDocument/2006/relationships/image" Target="../media/image210.pn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11" Type="http://schemas.openxmlformats.org/officeDocument/2006/relationships/image" Target="../media/image200.png"/><Relationship Id="rId5" Type="http://schemas.openxmlformats.org/officeDocument/2006/relationships/image" Target="../media/image99.png"/><Relationship Id="rId15" Type="http://schemas.openxmlformats.org/officeDocument/2006/relationships/image" Target="../media/image108.png"/><Relationship Id="rId10" Type="http://schemas.openxmlformats.org/officeDocument/2006/relationships/image" Target="../media/image190.png"/><Relationship Id="rId4" Type="http://schemas.openxmlformats.org/officeDocument/2006/relationships/image" Target="../media/image98.png"/><Relationship Id="rId9" Type="http://schemas.openxmlformats.org/officeDocument/2006/relationships/image" Target="../media/image180.png"/><Relationship Id="rId14" Type="http://schemas.openxmlformats.org/officeDocument/2006/relationships/image" Target="../media/image10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08.png"/><Relationship Id="rId3" Type="http://schemas.openxmlformats.org/officeDocument/2006/relationships/image" Target="../media/image105.png"/><Relationship Id="rId7" Type="http://schemas.openxmlformats.org/officeDocument/2006/relationships/image" Target="../media/image180.png"/><Relationship Id="rId12" Type="http://schemas.openxmlformats.org/officeDocument/2006/relationships/image" Target="../media/image107.png"/><Relationship Id="rId17" Type="http://schemas.openxmlformats.org/officeDocument/2006/relationships/image" Target="../media/image113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11" Type="http://schemas.openxmlformats.org/officeDocument/2006/relationships/image" Target="../media/image106.png"/><Relationship Id="rId5" Type="http://schemas.openxmlformats.org/officeDocument/2006/relationships/image" Target="../media/image99.png"/><Relationship Id="rId15" Type="http://schemas.openxmlformats.org/officeDocument/2006/relationships/image" Target="../media/image111.png"/><Relationship Id="rId10" Type="http://schemas.openxmlformats.org/officeDocument/2006/relationships/image" Target="../media/image210.png"/><Relationship Id="rId4" Type="http://schemas.openxmlformats.org/officeDocument/2006/relationships/image" Target="../media/image98.png"/><Relationship Id="rId9" Type="http://schemas.openxmlformats.org/officeDocument/2006/relationships/image" Target="../media/image200.png"/><Relationship Id="rId14" Type="http://schemas.openxmlformats.org/officeDocument/2006/relationships/image" Target="../media/image11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116.png"/><Relationship Id="rId3" Type="http://schemas.openxmlformats.org/officeDocument/2006/relationships/image" Target="../media/image105.png"/><Relationship Id="rId7" Type="http://schemas.openxmlformats.org/officeDocument/2006/relationships/image" Target="../media/image290.png"/><Relationship Id="rId12" Type="http://schemas.openxmlformats.org/officeDocument/2006/relationships/image" Target="../media/image115.png"/><Relationship Id="rId17" Type="http://schemas.openxmlformats.org/officeDocument/2006/relationships/image" Target="../media/image119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11" Type="http://schemas.openxmlformats.org/officeDocument/2006/relationships/image" Target="../media/image106.png"/><Relationship Id="rId5" Type="http://schemas.openxmlformats.org/officeDocument/2006/relationships/image" Target="../media/image99.png"/><Relationship Id="rId1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98.png"/><Relationship Id="rId9" Type="http://schemas.openxmlformats.org/officeDocument/2006/relationships/image" Target="../media/image115.png"/><Relationship Id="rId14" Type="http://schemas.openxmlformats.org/officeDocument/2006/relationships/image" Target="../media/image11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116.png"/><Relationship Id="rId3" Type="http://schemas.openxmlformats.org/officeDocument/2006/relationships/image" Target="../media/image105.png"/><Relationship Id="rId7" Type="http://schemas.openxmlformats.org/officeDocument/2006/relationships/image" Target="../media/image290.png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11" Type="http://schemas.openxmlformats.org/officeDocument/2006/relationships/image" Target="../media/image106.png"/><Relationship Id="rId5" Type="http://schemas.openxmlformats.org/officeDocument/2006/relationships/image" Target="../media/image99.png"/><Relationship Id="rId10" Type="http://schemas.openxmlformats.org/officeDocument/2006/relationships/image" Target="../media/image116.png"/><Relationship Id="rId4" Type="http://schemas.openxmlformats.org/officeDocument/2006/relationships/image" Target="../media/image98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108.png"/><Relationship Id="rId3" Type="http://schemas.openxmlformats.org/officeDocument/2006/relationships/image" Target="../media/image106.png"/><Relationship Id="rId7" Type="http://schemas.openxmlformats.org/officeDocument/2006/relationships/image" Target="../media/image100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11" Type="http://schemas.openxmlformats.org/officeDocument/2006/relationships/image" Target="../media/image400.png"/><Relationship Id="rId5" Type="http://schemas.openxmlformats.org/officeDocument/2006/relationships/image" Target="../media/image98.png"/><Relationship Id="rId10" Type="http://schemas.openxmlformats.org/officeDocument/2006/relationships/image" Target="../media/image390.png"/><Relationship Id="rId4" Type="http://schemas.openxmlformats.org/officeDocument/2006/relationships/image" Target="../media/image105.png"/><Relationship Id="rId9" Type="http://schemas.openxmlformats.org/officeDocument/2006/relationships/image" Target="../media/image380.png"/><Relationship Id="rId14" Type="http://schemas.openxmlformats.org/officeDocument/2006/relationships/image" Target="../media/image12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08.png"/><Relationship Id="rId3" Type="http://schemas.openxmlformats.org/officeDocument/2006/relationships/image" Target="../media/image106.png"/><Relationship Id="rId7" Type="http://schemas.openxmlformats.org/officeDocument/2006/relationships/image" Target="../media/image100.png"/><Relationship Id="rId12" Type="http://schemas.openxmlformats.org/officeDocument/2006/relationships/image" Target="../media/image1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11" Type="http://schemas.openxmlformats.org/officeDocument/2006/relationships/image" Target="../media/image441.png"/><Relationship Id="rId5" Type="http://schemas.openxmlformats.org/officeDocument/2006/relationships/image" Target="../media/image98.png"/><Relationship Id="rId15" Type="http://schemas.openxmlformats.org/officeDocument/2006/relationships/image" Target="../media/image125.png"/><Relationship Id="rId10" Type="http://schemas.openxmlformats.org/officeDocument/2006/relationships/image" Target="../media/image431.png"/><Relationship Id="rId4" Type="http://schemas.openxmlformats.org/officeDocument/2006/relationships/image" Target="../media/image105.png"/><Relationship Id="rId9" Type="http://schemas.openxmlformats.org/officeDocument/2006/relationships/image" Target="../media/image420.png"/><Relationship Id="rId14" Type="http://schemas.openxmlformats.org/officeDocument/2006/relationships/image" Target="../media/image1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9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08.png"/><Relationship Id="rId3" Type="http://schemas.openxmlformats.org/officeDocument/2006/relationships/image" Target="../media/image106.png"/><Relationship Id="rId7" Type="http://schemas.openxmlformats.org/officeDocument/2006/relationships/image" Target="../media/image100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11" Type="http://schemas.openxmlformats.org/officeDocument/2006/relationships/image" Target="../media/image460.png"/><Relationship Id="rId5" Type="http://schemas.openxmlformats.org/officeDocument/2006/relationships/image" Target="../media/image98.png"/><Relationship Id="rId15" Type="http://schemas.openxmlformats.org/officeDocument/2006/relationships/image" Target="../media/image121.png"/><Relationship Id="rId10" Type="http://schemas.openxmlformats.org/officeDocument/2006/relationships/image" Target="../media/image450.png"/><Relationship Id="rId4" Type="http://schemas.openxmlformats.org/officeDocument/2006/relationships/image" Target="../media/image105.png"/><Relationship Id="rId9" Type="http://schemas.openxmlformats.org/officeDocument/2006/relationships/image" Target="../media/image440.png"/><Relationship Id="rId14" Type="http://schemas.openxmlformats.org/officeDocument/2006/relationships/image" Target="../media/image12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08.png"/><Relationship Id="rId3" Type="http://schemas.openxmlformats.org/officeDocument/2006/relationships/image" Target="../media/image106.png"/><Relationship Id="rId7" Type="http://schemas.openxmlformats.org/officeDocument/2006/relationships/image" Target="../media/image100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11" Type="http://schemas.openxmlformats.org/officeDocument/2006/relationships/image" Target="../media/image460.png"/><Relationship Id="rId5" Type="http://schemas.openxmlformats.org/officeDocument/2006/relationships/image" Target="../media/image98.png"/><Relationship Id="rId15" Type="http://schemas.openxmlformats.org/officeDocument/2006/relationships/image" Target="../media/image127.png"/><Relationship Id="rId10" Type="http://schemas.openxmlformats.org/officeDocument/2006/relationships/image" Target="../media/image450.png"/><Relationship Id="rId4" Type="http://schemas.openxmlformats.org/officeDocument/2006/relationships/image" Target="../media/image105.png"/><Relationship Id="rId9" Type="http://schemas.openxmlformats.org/officeDocument/2006/relationships/image" Target="../media/image440.png"/><Relationship Id="rId14" Type="http://schemas.openxmlformats.org/officeDocument/2006/relationships/image" Target="../media/image12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08.png"/><Relationship Id="rId3" Type="http://schemas.openxmlformats.org/officeDocument/2006/relationships/image" Target="../media/image106.png"/><Relationship Id="rId7" Type="http://schemas.openxmlformats.org/officeDocument/2006/relationships/image" Target="../media/image100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11" Type="http://schemas.openxmlformats.org/officeDocument/2006/relationships/image" Target="../media/image460.png"/><Relationship Id="rId5" Type="http://schemas.openxmlformats.org/officeDocument/2006/relationships/image" Target="../media/image98.png"/><Relationship Id="rId15" Type="http://schemas.openxmlformats.org/officeDocument/2006/relationships/image" Target="../media/image128.png"/><Relationship Id="rId10" Type="http://schemas.openxmlformats.org/officeDocument/2006/relationships/image" Target="../media/image450.png"/><Relationship Id="rId4" Type="http://schemas.openxmlformats.org/officeDocument/2006/relationships/image" Target="../media/image105.png"/><Relationship Id="rId9" Type="http://schemas.openxmlformats.org/officeDocument/2006/relationships/image" Target="../media/image440.png"/><Relationship Id="rId14" Type="http://schemas.openxmlformats.org/officeDocument/2006/relationships/image" Target="../media/image12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133.png"/><Relationship Id="rId3" Type="http://schemas.openxmlformats.org/officeDocument/2006/relationships/image" Target="../media/image106.png"/><Relationship Id="rId7" Type="http://schemas.openxmlformats.org/officeDocument/2006/relationships/image" Target="../media/image100.png"/><Relationship Id="rId12" Type="http://schemas.openxmlformats.org/officeDocument/2006/relationships/image" Target="../media/image1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11" Type="http://schemas.openxmlformats.org/officeDocument/2006/relationships/image" Target="../media/image540.png"/><Relationship Id="rId5" Type="http://schemas.openxmlformats.org/officeDocument/2006/relationships/image" Target="../media/image98.png"/><Relationship Id="rId15" Type="http://schemas.openxmlformats.org/officeDocument/2006/relationships/image" Target="../media/image135.png"/><Relationship Id="rId10" Type="http://schemas.openxmlformats.org/officeDocument/2006/relationships/image" Target="../media/image133.png"/><Relationship Id="rId4" Type="http://schemas.openxmlformats.org/officeDocument/2006/relationships/image" Target="../media/image105.png"/><Relationship Id="rId9" Type="http://schemas.openxmlformats.org/officeDocument/2006/relationships/image" Target="../media/image132.png"/><Relationship Id="rId14" Type="http://schemas.openxmlformats.org/officeDocument/2006/relationships/image" Target="../media/image13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48.sv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3" Type="http://schemas.openxmlformats.org/officeDocument/2006/relationships/tags" Target="../tags/tag10.xml"/><Relationship Id="rId21" Type="http://schemas.openxmlformats.org/officeDocument/2006/relationships/image" Target="../media/image16.png"/><Relationship Id="rId7" Type="http://schemas.openxmlformats.org/officeDocument/2006/relationships/tags" Target="../tags/tag14.xml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" Type="http://schemas.openxmlformats.org/officeDocument/2006/relationships/tags" Target="../tags/tag9.xml"/><Relationship Id="rId16" Type="http://schemas.openxmlformats.org/officeDocument/2006/relationships/image" Target="../media/image9.png"/><Relationship Id="rId20" Type="http://schemas.openxmlformats.org/officeDocument/2006/relationships/image" Target="../media/image15.pn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slideLayout" Target="../slideLayouts/slideLayout6.xml"/><Relationship Id="rId5" Type="http://schemas.openxmlformats.org/officeDocument/2006/relationships/tags" Target="../tags/tag12.xml"/><Relationship Id="rId15" Type="http://schemas.openxmlformats.org/officeDocument/2006/relationships/image" Target="../media/image11.png"/><Relationship Id="rId23" Type="http://schemas.openxmlformats.org/officeDocument/2006/relationships/image" Target="../media/image18.svg"/><Relationship Id="rId10" Type="http://schemas.openxmlformats.org/officeDocument/2006/relationships/tags" Target="../tags/tag17.xml"/><Relationship Id="rId19" Type="http://schemas.openxmlformats.org/officeDocument/2006/relationships/image" Target="../media/image14.png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image" Target="../media/image10.png"/><Relationship Id="rId22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9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2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59.png"/><Relationship Id="rId7" Type="http://schemas.openxmlformats.org/officeDocument/2006/relationships/image" Target="../media/image166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10" Type="http://schemas.openxmlformats.org/officeDocument/2006/relationships/image" Target="../media/image169.png"/><Relationship Id="rId4" Type="http://schemas.openxmlformats.org/officeDocument/2006/relationships/image" Target="../media/image158.png"/><Relationship Id="rId9" Type="http://schemas.openxmlformats.org/officeDocument/2006/relationships/image" Target="../media/image16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59.png"/><Relationship Id="rId7" Type="http://schemas.openxmlformats.org/officeDocument/2006/relationships/image" Target="../media/image166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10" Type="http://schemas.openxmlformats.org/officeDocument/2006/relationships/image" Target="../media/image169.png"/><Relationship Id="rId4" Type="http://schemas.openxmlformats.org/officeDocument/2006/relationships/image" Target="../media/image158.png"/><Relationship Id="rId9" Type="http://schemas.openxmlformats.org/officeDocument/2006/relationships/image" Target="../media/image16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22.xml"/><Relationship Id="rId7" Type="http://schemas.openxmlformats.org/officeDocument/2006/relationships/image" Target="../media/image20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2.png"/><Relationship Id="rId4" Type="http://schemas.openxmlformats.org/officeDocument/2006/relationships/tags" Target="../tags/tag23.xml"/><Relationship Id="rId9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59.png"/><Relationship Id="rId7" Type="http://schemas.openxmlformats.org/officeDocument/2006/relationships/image" Target="../media/image166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10" Type="http://schemas.openxmlformats.org/officeDocument/2006/relationships/image" Target="../media/image169.png"/><Relationship Id="rId4" Type="http://schemas.openxmlformats.org/officeDocument/2006/relationships/image" Target="../media/image158.png"/><Relationship Id="rId9" Type="http://schemas.openxmlformats.org/officeDocument/2006/relationships/image" Target="../media/image16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2"/>
          <p:cNvSpPr txBox="1">
            <a:spLocks/>
          </p:cNvSpPr>
          <p:nvPr/>
        </p:nvSpPr>
        <p:spPr>
          <a:xfrm>
            <a:off x="480269" y="5373688"/>
            <a:ext cx="5256213" cy="7921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2000" b="1" u="sng" baseline="0">
                <a:uFill>
                  <a:solidFill>
                    <a:schemeClr val="accent1"/>
                  </a:solidFill>
                </a:uFill>
              </a:defRPr>
            </a:lvl1pPr>
            <a:lvl2pPr indent="0" algn="ctr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baseline="0">
                <a:solidFill>
                  <a:schemeClr val="tx1">
                    <a:tint val="75000"/>
                  </a:schemeClr>
                </a:solidFill>
                <a:uFill>
                  <a:solidFill>
                    <a:schemeClr val="accent1"/>
                  </a:solidFill>
                </a:uFill>
              </a:defRPr>
            </a:lvl5pPr>
            <a:lvl6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baseline="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Julian Beisch</a:t>
            </a:r>
          </a:p>
          <a:p>
            <a:r>
              <a:rPr lang="de-DE" b="0" u="none" dirty="0"/>
              <a:t>Konstanz, 17.12.2024</a:t>
            </a:r>
          </a:p>
        </p:txBody>
      </p:sp>
      <p:sp>
        <p:nvSpPr>
          <p:cNvPr id="13" name="Rechteck 12"/>
          <p:cNvSpPr>
            <a:spLocks/>
          </p:cNvSpPr>
          <p:nvPr/>
        </p:nvSpPr>
        <p:spPr>
          <a:xfrm>
            <a:off x="446033" y="4270836"/>
            <a:ext cx="3591295" cy="5749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r>
              <a:rPr lang="de-DE" sz="3500" b="1" dirty="0">
                <a:solidFill>
                  <a:schemeClr val="tx1"/>
                </a:solidFill>
              </a:rPr>
              <a:t>in Ferromagnets</a:t>
            </a:r>
          </a:p>
        </p:txBody>
      </p:sp>
      <p:sp>
        <p:nvSpPr>
          <p:cNvPr id="14" name="Rechteck 13"/>
          <p:cNvSpPr>
            <a:spLocks/>
          </p:cNvSpPr>
          <p:nvPr/>
        </p:nvSpPr>
        <p:spPr>
          <a:xfrm>
            <a:off x="446033" y="3695355"/>
            <a:ext cx="2042794" cy="5749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18000" rIns="36000" bIns="18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3500" b="1" dirty="0" err="1">
                <a:solidFill>
                  <a:schemeClr val="tx1"/>
                </a:solidFill>
              </a:rPr>
              <a:t>Magnons</a:t>
            </a:r>
            <a:endParaRPr lang="de-DE" sz="3500" b="1" dirty="0">
              <a:solidFill>
                <a:schemeClr val="tx1"/>
              </a:solidFill>
            </a:endParaRPr>
          </a:p>
        </p:txBody>
      </p:sp>
      <p:sp>
        <p:nvSpPr>
          <p:cNvPr id="3" name="Parallelogramm 2">
            <a:extLst>
              <a:ext uri="{FF2B5EF4-FFF2-40B4-BE49-F238E27FC236}">
                <a16:creationId xmlns:a16="http://schemas.microsoft.com/office/drawing/2014/main" id="{70B6CC24-CB3F-9142-6564-0BB48FB64D11}"/>
              </a:ext>
            </a:extLst>
          </p:cNvPr>
          <p:cNvSpPr/>
          <p:nvPr/>
        </p:nvSpPr>
        <p:spPr>
          <a:xfrm>
            <a:off x="1651514" y="-1962003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arallelogramm 3">
            <a:extLst>
              <a:ext uri="{FF2B5EF4-FFF2-40B4-BE49-F238E27FC236}">
                <a16:creationId xmlns:a16="http://schemas.microsoft.com/office/drawing/2014/main" id="{F0957FD8-9A4F-4ED0-A403-7033135C737D}"/>
              </a:ext>
            </a:extLst>
          </p:cNvPr>
          <p:cNvSpPr/>
          <p:nvPr/>
        </p:nvSpPr>
        <p:spPr>
          <a:xfrm>
            <a:off x="2037110" y="-1584798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arallelogramm 4">
            <a:extLst>
              <a:ext uri="{FF2B5EF4-FFF2-40B4-BE49-F238E27FC236}">
                <a16:creationId xmlns:a16="http://schemas.microsoft.com/office/drawing/2014/main" id="{38D3D03C-5FFC-ABB9-61BC-DFABE2ABF56C}"/>
              </a:ext>
            </a:extLst>
          </p:cNvPr>
          <p:cNvSpPr/>
          <p:nvPr/>
        </p:nvSpPr>
        <p:spPr>
          <a:xfrm>
            <a:off x="1768025" y="576976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arallelogramm 5">
            <a:extLst>
              <a:ext uri="{FF2B5EF4-FFF2-40B4-BE49-F238E27FC236}">
                <a16:creationId xmlns:a16="http://schemas.microsoft.com/office/drawing/2014/main" id="{1148D256-3E96-B60C-ED8E-744D509ED277}"/>
              </a:ext>
            </a:extLst>
          </p:cNvPr>
          <p:cNvSpPr/>
          <p:nvPr/>
        </p:nvSpPr>
        <p:spPr>
          <a:xfrm>
            <a:off x="9840416" y="350100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56282E41-609D-8042-14C5-62EE0EFE0E51}"/>
              </a:ext>
            </a:extLst>
          </p:cNvPr>
          <p:cNvSpPr/>
          <p:nvPr/>
        </p:nvSpPr>
        <p:spPr>
          <a:xfrm>
            <a:off x="10090305" y="186927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arallelogramm 9">
            <a:extLst>
              <a:ext uri="{FF2B5EF4-FFF2-40B4-BE49-F238E27FC236}">
                <a16:creationId xmlns:a16="http://schemas.microsoft.com/office/drawing/2014/main" id="{52B45C46-BA46-6D31-F049-7156D2A6B112}"/>
              </a:ext>
            </a:extLst>
          </p:cNvPr>
          <p:cNvSpPr/>
          <p:nvPr/>
        </p:nvSpPr>
        <p:spPr>
          <a:xfrm>
            <a:off x="9624392" y="-4880282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2886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F858E-1CF4-E67B-BC22-C2497D4CE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6BED89-99FF-40C9-A642-EE30F26CCC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B7AF0B-618D-91F7-93F3-744DD6E74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E258236-FF07-A1D4-82A1-DE3FBD1C0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04C20348-9AD0-CEB3-8FEC-DDF8152B49D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609" y="1240731"/>
            <a:ext cx="7511699" cy="4662303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BCA6EBC-FCB4-A2D5-79A2-3FB8529FDFF8}"/>
              </a:ext>
            </a:extLst>
          </p:cNvPr>
          <p:cNvCxnSpPr>
            <a:cxnSpLocks/>
          </p:cNvCxnSpPr>
          <p:nvPr/>
        </p:nvCxnSpPr>
        <p:spPr>
          <a:xfrm>
            <a:off x="7176120" y="2132856"/>
            <a:ext cx="6480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B50F4AEE-1BFF-93C8-1450-28FCFECA0EF3}"/>
              </a:ext>
            </a:extLst>
          </p:cNvPr>
          <p:cNvCxnSpPr>
            <a:cxnSpLocks/>
          </p:cNvCxnSpPr>
          <p:nvPr/>
        </p:nvCxnSpPr>
        <p:spPr>
          <a:xfrm>
            <a:off x="8555382" y="2136639"/>
            <a:ext cx="6480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527E794E-CF59-B32E-3CC1-C3811B764C45}"/>
              </a:ext>
            </a:extLst>
          </p:cNvPr>
          <p:cNvCxnSpPr>
            <a:cxnSpLocks/>
          </p:cNvCxnSpPr>
          <p:nvPr/>
        </p:nvCxnSpPr>
        <p:spPr>
          <a:xfrm>
            <a:off x="7608168" y="5949280"/>
            <a:ext cx="11521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5D2733F9-FC70-181F-829F-FCC78FAD6E52}"/>
              </a:ext>
            </a:extLst>
          </p:cNvPr>
          <p:cNvSpPr/>
          <p:nvPr/>
        </p:nvSpPr>
        <p:spPr>
          <a:xfrm>
            <a:off x="5231904" y="2464842"/>
            <a:ext cx="6960096" cy="2836361"/>
          </a:xfrm>
          <a:prstGeom prst="rect">
            <a:avLst/>
          </a:prstGeom>
          <a:solidFill>
            <a:srgbClr val="F8F8F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087AF0FC-8A07-B3C4-2B26-285EAAF75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4A1FF087-2E28-A1A4-622D-54DCBEC069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4440065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His approach was to consider one flipped spin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/>
                  </a:solidFill>
                </a:uFill>
              </a:rPr>
              <a:t>Not</a:t>
            </a:r>
            <a:r>
              <a:rPr lang="en-US" dirty="0"/>
              <a:t> an eigenstate anymore</a:t>
            </a:r>
          </a:p>
          <a:p>
            <a:pPr lvl="1"/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10918A3-0EB2-D918-6424-B673A1C27F7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52" y="3051312"/>
            <a:ext cx="3091223" cy="90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68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7F24F-890D-5D4F-C403-7C5FEF937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7EA622-41FF-9024-C9D5-6D146A4238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6D94B2-198B-4263-2D95-188E885C3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D60723-FC8B-7D71-8B1A-F806EA395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087BBA-DB41-FDC4-C182-C800A2D6E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9D79F10-5D05-F934-6010-725DB309D08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0" y="1932015"/>
            <a:ext cx="4034290" cy="94690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40471D8-61B1-1829-D529-B904ECE602F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AF1CE69D-E18C-80DB-CC04-F1B23B9AF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1F8342E4-A69D-81B4-68FF-2E287B322F35}"/>
              </a:ext>
            </a:extLst>
          </p:cNvPr>
          <p:cNvCxnSpPr>
            <a:cxnSpLocks/>
          </p:cNvCxnSpPr>
          <p:nvPr/>
        </p:nvCxnSpPr>
        <p:spPr>
          <a:xfrm flipV="1">
            <a:off x="580796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6DFE7C5-9AC5-8C3B-DE8A-5B64BF7E2D51}"/>
              </a:ext>
            </a:extLst>
          </p:cNvPr>
          <p:cNvCxnSpPr>
            <a:cxnSpLocks/>
          </p:cNvCxnSpPr>
          <p:nvPr/>
        </p:nvCxnSpPr>
        <p:spPr>
          <a:xfrm flipV="1">
            <a:off x="609600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11BCB0C-C178-BD20-0BB6-14BD069620B7}"/>
              </a:ext>
            </a:extLst>
          </p:cNvPr>
          <p:cNvCxnSpPr>
            <a:cxnSpLocks/>
          </p:cNvCxnSpPr>
          <p:nvPr/>
        </p:nvCxnSpPr>
        <p:spPr>
          <a:xfrm flipV="1">
            <a:off x="638403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C088E4-11F8-1AE2-8737-642198D38481}"/>
              </a:ext>
            </a:extLst>
          </p:cNvPr>
          <p:cNvCxnSpPr>
            <a:cxnSpLocks/>
          </p:cNvCxnSpPr>
          <p:nvPr/>
        </p:nvCxnSpPr>
        <p:spPr>
          <a:xfrm flipV="1">
            <a:off x="667206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8822046-4FA5-BB4A-C6F3-7949C5B89ED6}"/>
              </a:ext>
            </a:extLst>
          </p:cNvPr>
          <p:cNvCxnSpPr>
            <a:cxnSpLocks/>
          </p:cNvCxnSpPr>
          <p:nvPr/>
        </p:nvCxnSpPr>
        <p:spPr>
          <a:xfrm flipV="1">
            <a:off x="696009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3090C58-6CCB-6D7D-671B-735194089B52}"/>
              </a:ext>
            </a:extLst>
          </p:cNvPr>
          <p:cNvCxnSpPr>
            <a:cxnSpLocks/>
          </p:cNvCxnSpPr>
          <p:nvPr/>
        </p:nvCxnSpPr>
        <p:spPr>
          <a:xfrm flipV="1">
            <a:off x="724812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86B07BA4-9DE8-2FE6-7191-C4ED440F9DBA}"/>
              </a:ext>
            </a:extLst>
          </p:cNvPr>
          <p:cNvCxnSpPr>
            <a:cxnSpLocks/>
          </p:cNvCxnSpPr>
          <p:nvPr/>
        </p:nvCxnSpPr>
        <p:spPr>
          <a:xfrm flipV="1">
            <a:off x="753616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BFF4C71-4F66-0DD1-073E-795287D73C6C}"/>
              </a:ext>
            </a:extLst>
          </p:cNvPr>
          <p:cNvCxnSpPr>
            <a:cxnSpLocks/>
          </p:cNvCxnSpPr>
          <p:nvPr/>
        </p:nvCxnSpPr>
        <p:spPr>
          <a:xfrm flipV="1">
            <a:off x="782419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D6A5E07-84A1-28B3-3CDB-62B1285091BB}"/>
              </a:ext>
            </a:extLst>
          </p:cNvPr>
          <p:cNvCxnSpPr>
            <a:cxnSpLocks/>
          </p:cNvCxnSpPr>
          <p:nvPr/>
        </p:nvCxnSpPr>
        <p:spPr>
          <a:xfrm>
            <a:off x="8108394" y="4643435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737E36F-E8D1-662B-C1C5-F2E08128BEA6}"/>
              </a:ext>
            </a:extLst>
          </p:cNvPr>
          <p:cNvCxnSpPr>
            <a:cxnSpLocks/>
          </p:cNvCxnSpPr>
          <p:nvPr/>
        </p:nvCxnSpPr>
        <p:spPr>
          <a:xfrm flipV="1">
            <a:off x="840025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7AFB725-C14F-B97F-FE31-F1A7FB22852A}"/>
              </a:ext>
            </a:extLst>
          </p:cNvPr>
          <p:cNvCxnSpPr>
            <a:cxnSpLocks/>
          </p:cNvCxnSpPr>
          <p:nvPr/>
        </p:nvCxnSpPr>
        <p:spPr>
          <a:xfrm flipV="1">
            <a:off x="868828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0D7F0C7-E01C-BBDA-3C19-5D97869DA2C3}"/>
              </a:ext>
            </a:extLst>
          </p:cNvPr>
          <p:cNvCxnSpPr>
            <a:cxnSpLocks/>
          </p:cNvCxnSpPr>
          <p:nvPr/>
        </p:nvCxnSpPr>
        <p:spPr>
          <a:xfrm flipV="1">
            <a:off x="897632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34878CC-C745-01AF-7C06-6192AEE2B0DC}"/>
              </a:ext>
            </a:extLst>
          </p:cNvPr>
          <p:cNvCxnSpPr>
            <a:cxnSpLocks/>
          </p:cNvCxnSpPr>
          <p:nvPr/>
        </p:nvCxnSpPr>
        <p:spPr>
          <a:xfrm flipV="1">
            <a:off x="926435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50B924A-6446-AAD6-3CA4-E5A572370ED9}"/>
              </a:ext>
            </a:extLst>
          </p:cNvPr>
          <p:cNvCxnSpPr>
            <a:cxnSpLocks/>
          </p:cNvCxnSpPr>
          <p:nvPr/>
        </p:nvCxnSpPr>
        <p:spPr>
          <a:xfrm flipV="1">
            <a:off x="955238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F65E771-B46C-BE32-9143-275113F684A7}"/>
              </a:ext>
            </a:extLst>
          </p:cNvPr>
          <p:cNvCxnSpPr>
            <a:cxnSpLocks/>
          </p:cNvCxnSpPr>
          <p:nvPr/>
        </p:nvCxnSpPr>
        <p:spPr>
          <a:xfrm flipV="1">
            <a:off x="984041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BC94B56-CF89-1571-2E76-0DB813F8BDDF}"/>
              </a:ext>
            </a:extLst>
          </p:cNvPr>
          <p:cNvCxnSpPr>
            <a:cxnSpLocks/>
          </p:cNvCxnSpPr>
          <p:nvPr/>
        </p:nvCxnSpPr>
        <p:spPr>
          <a:xfrm flipV="1">
            <a:off x="1012844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9A7A4C1-70FD-8033-6ADB-CFE0FB398A16}"/>
              </a:ext>
            </a:extLst>
          </p:cNvPr>
          <p:cNvCxnSpPr>
            <a:cxnSpLocks/>
          </p:cNvCxnSpPr>
          <p:nvPr/>
        </p:nvCxnSpPr>
        <p:spPr>
          <a:xfrm flipV="1">
            <a:off x="1041648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C1C53C3-3A2D-A3E3-7223-661B0D2EA87A}"/>
              </a:ext>
            </a:extLst>
          </p:cNvPr>
          <p:cNvCxnSpPr>
            <a:cxnSpLocks/>
          </p:cNvCxnSpPr>
          <p:nvPr/>
        </p:nvCxnSpPr>
        <p:spPr>
          <a:xfrm flipV="1">
            <a:off x="1070451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AE105B01-E939-4FE2-89F8-0548E1C659A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73" y="5234259"/>
            <a:ext cx="208762" cy="11428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5BF5AE87-27AB-3D29-1780-814C897215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9" y="4783923"/>
            <a:ext cx="337345" cy="2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900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99F6D-1C89-0DB4-52F4-6093BA647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F83C88-E709-9D60-1BA4-053FAECD6A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1553C8-0BE8-C8C9-6FC4-84BBB5D21E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28DFB5-B4E1-51C5-8306-DE5DD358D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DE8BB27-0C0E-5B21-7C0E-F03A00F69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3ABE830-3BE2-ED7E-185A-C669701C5F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2099291"/>
            <a:ext cx="4034290" cy="94690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9FFAE05-6B81-71FA-6B7B-EF5C9394D73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FB0B1A3-673D-9160-E5BC-74B7E8E5001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13" y="3976465"/>
            <a:ext cx="3283442" cy="63367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76F219DD-D6B0-222F-4FD2-997DF4AE7C35}"/>
              </a:ext>
            </a:extLst>
          </p:cNvPr>
          <p:cNvSpPr/>
          <p:nvPr/>
        </p:nvSpPr>
        <p:spPr>
          <a:xfrm>
            <a:off x="7392144" y="3756646"/>
            <a:ext cx="504056" cy="872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8042DE7-B8AF-7B8D-5122-1FBAEB927FCC}"/>
              </a:ext>
            </a:extLst>
          </p:cNvPr>
          <p:cNvSpPr/>
          <p:nvPr/>
        </p:nvSpPr>
        <p:spPr>
          <a:xfrm>
            <a:off x="8328310" y="3975778"/>
            <a:ext cx="1368089" cy="620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A65FD2E6-42B2-21A9-22EC-880B888B3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724E8F0-2C3D-60DE-790B-03369F571B24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F838EFA5-8952-F02A-706F-DB9460F5CFD9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13889E8-6C35-8A2F-8259-D2B557893E3C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F6B0FBF8-B340-C8D9-85DF-41F4EF49A274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FC93BFD-A391-9637-60D4-39181DD1D9A4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F7E5790C-7172-C7DC-3ED5-675414FE51C6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A31FD94-27C5-B3C2-DB82-79E890E88E3F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01C9D01-B841-9F1E-256D-6235EEAA7556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0C047B8-AC57-2DE3-34A1-5567CDFE68DD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8AB40AE-E56B-FA66-5769-A87DF8AD47B5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20DA040D-FA22-79DA-658E-75FA39D681F9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AA82E61E-1BE2-F783-EE76-05F375AE5E5B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D8CCAEE3-80B8-A688-0DEC-D249506FCE6D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50274437-7C55-79A8-27B5-674AADF0412D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97B3BCD-C8BA-0D86-5EE7-74D44687FBD5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956CC6BA-AFE2-BD33-BBED-2BAE62D3CB58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09F68B1-0067-6423-8124-340758E3713B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1BA9B5BE-3663-E077-1BF8-821D7CCE6A7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D2BF40DA-7AE2-33BC-1971-32DBBF5F131E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EE21010A-7F70-9710-B007-8E84BDD89209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2F43E895-29AA-3409-0E62-CBC46D45291B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D9A44853-B670-7B3B-7517-8F6CB1D360E0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64252678-0FE4-D324-152E-6026D5F89541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103F7490-BFD5-ABFE-C117-A72D1F6A809C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D9F9377E-C2AD-B88C-0624-3B0C4FD1E7DE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BCCE0252-AF59-045E-DC63-649BEA6D0411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46046022-C318-7AFB-1440-6590C2290BB4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5919BC5-7F6E-BECF-EB3F-53B54CA55BD3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18AEE444-C4C8-2A4F-EAA1-9A9859821CB8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EC53C050-3807-B5BA-CC2C-55D6C447EDA6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FC31D96A-5DB3-AF5A-BDA8-ADC705CFC233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6F0F5C9E-8B1B-B335-A9C2-C2A21C247D30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E98068DB-F647-F040-B6B2-432403D200F5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1F30D34D-029C-E991-45F9-A93D2E134ACF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BA6841E3-18E3-4B88-ED52-E16C333F2547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6DC56A7A-B799-84A2-0164-F456BB5A5572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30058B87-E52D-1B1F-9290-8B79CCCFC34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686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2B447-5FA1-7125-68A6-BD438520E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2B6C4E29-E860-AC43-D957-F8C10BC1BF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13" y="3986610"/>
            <a:ext cx="3282327" cy="63324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F18204-ACF3-7508-1BCA-C4D69AE17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787078-C742-27FE-6AF8-E0EEEB212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6B2F4B-834F-C2CE-5CD8-D1AD307EF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2892DF1-0876-ECD3-9554-31B1155BAC0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2099291"/>
            <a:ext cx="4034290" cy="94690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78038F4C-090E-A42F-5741-645D6509A7E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C35FA95-8948-80AA-A6B8-2DD3C97B860B}"/>
              </a:ext>
            </a:extLst>
          </p:cNvPr>
          <p:cNvSpPr/>
          <p:nvPr/>
        </p:nvSpPr>
        <p:spPr>
          <a:xfrm>
            <a:off x="8195373" y="5230173"/>
            <a:ext cx="1368089" cy="620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C218CF1-9A47-22FE-3DAD-74AD48DE2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0046BCF9-250B-658F-5E39-B2895A108C59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D16CE9AB-A9A8-235C-49E2-D2DD5C5B7E10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777B03-3AEA-DAA8-4148-D649222E6EC1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55FA290-DDDA-63F3-15D0-A012B8B764BC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582ADA9-C2E0-011E-D1DF-94C738D5F5FC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100878C-36DE-7387-293E-37025D7FE7EA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B6E0213-F1B8-F1F3-E4F9-844C45E86C68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B752F67-5C68-46DC-9D4D-41CB23304259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C583629D-E080-9FD7-8345-CA7C58E0622F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9DB7645-1522-0EC2-935C-72091FA05737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F062E834-699C-D3F9-6CF3-92CF15CB3912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0EA1CABF-5BC0-6F98-4267-9F4417050157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052D600-9D5C-BE9E-1AC9-51648A02E0F2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FD0F5F7-B93F-DA9E-EFF8-1B749F83A289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BE218744-CC40-EA72-C210-587A0D4E078E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A9D5ECCD-5BFF-2C3C-DEAD-C8CDBEDFC9EB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0962028-630E-5B3E-4C76-EC27DAAD7AA7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37C53897-5B4A-3941-E807-8991F96383B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34033EEB-4213-943A-10BE-C165D60CDE2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CE61E97F-A17E-DE32-DA15-4B92CFF0F191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F45570B-5C23-11BC-5848-2662B6CEB9EC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2321D13F-792B-9BC3-CCAE-8C1F206225E6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74D0FF4-EC43-32BB-E9F9-48E072EB2A83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C795908-614B-6B08-213B-CF860C1F5785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6E109C1-730D-F775-91A0-AA3955E95EBB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F8098B3-F6CB-ADCF-2A50-4BDCDA4DC71E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843676FE-9D15-0CCA-BBBD-556EE002376B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18D035B6-6BCC-F3FC-87B4-BDC0B518B5B4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E52A9E9-776E-E8FB-9DC2-EB73CC9A44BA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7035BF8E-EDD5-25A7-6936-293C933468E7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17C3A7F9-4E3F-9248-15B8-21EF19626152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00759FB1-3A5F-16B7-DEF0-C86761007179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8946ADB5-3D3A-6303-622E-784946E94223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D838EBBD-97B7-870D-FE92-B3BCA53EED10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2ED0F7F-2EFF-C0E4-65F1-B957F76E24E8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2A40043-4D3E-DA9D-628D-36BC61EE1F66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939B7E5C-BB97-5813-6D45-BDF9D032F728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552397DB-732B-A1CA-AD37-D013D795A1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</p:spTree>
    <p:extLst>
      <p:ext uri="{BB962C8B-B14F-4D97-AF65-F5344CB8AC3E}">
        <p14:creationId xmlns:p14="http://schemas.microsoft.com/office/powerpoint/2010/main" val="2361380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82888-FBE6-7F39-6EEB-838C498CB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814935-CD50-D3C3-DC73-C155E72794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</a:t>
            </a:r>
            <a:r>
              <a:rPr lang="en-US" b="1" dirty="0"/>
              <a:t>magnetization</a:t>
            </a:r>
            <a:r>
              <a:rPr lang="en-US" dirty="0"/>
              <a:t> is reduced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 well as an increase in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But the average x and y component are still zero? 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3923D3-D418-D28A-44CB-BAD0B0625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D418F0-D2E3-4DDC-5A00-698103D3F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5106DFD-BCFA-3A52-AFFB-0AB9BCFFA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3909FBB-8716-1FBA-47DA-F92569AC28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896" y="2114296"/>
            <a:ext cx="4816870" cy="1823903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B5484154-A7AF-FE19-A003-5124DC58F2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4710565"/>
            <a:ext cx="1340952" cy="76038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283C00C-BEDB-CEA7-5213-FE681DDF805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700099"/>
            <a:ext cx="3282327" cy="63324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08356D84-E0D4-D203-FB6A-99094C95B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</p:spTree>
    <p:extLst>
      <p:ext uri="{BB962C8B-B14F-4D97-AF65-F5344CB8AC3E}">
        <p14:creationId xmlns:p14="http://schemas.microsoft.com/office/powerpoint/2010/main" val="3533413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E76A3-6355-EDB9-2848-D6318065C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1CA071-532E-EF44-DC26-2DF6551F48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magnetization</a:t>
            </a:r>
            <a:r>
              <a:rPr lang="en-US" dirty="0"/>
              <a:t> is reduced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 well as an increase in </a:t>
            </a:r>
            <a:r>
              <a:rPr lang="en-US" b="1" dirty="0"/>
              <a:t>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C3B628-597F-28D1-A6DE-F9C0B063C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522DE2-84CC-3895-B9F2-BC428319D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CF6F1DB-2941-9B1B-EFE0-9856DDCAD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E417490-BCA7-05D0-C681-05057C6EA9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4149080"/>
            <a:ext cx="1134921" cy="314697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62719B10-FF92-6246-0BF8-7EDF7F79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</p:spTree>
    <p:extLst>
      <p:ext uri="{BB962C8B-B14F-4D97-AF65-F5344CB8AC3E}">
        <p14:creationId xmlns:p14="http://schemas.microsoft.com/office/powerpoint/2010/main" val="3791822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0253E-ACC3-E883-75E2-93BE62F16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D6484-D981-EB2F-AA27-EB1C8AC23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CBF3FB-C5CC-406B-833C-F036E9C87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0FF679-6459-1F20-890F-4965A612B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952BCE0-C0D5-93A6-8B48-A7B39FE1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F4FB33A-5DDD-2D37-30BD-830F564F9E2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10" y="1063011"/>
            <a:ext cx="10499171" cy="473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91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BD9CA-38C6-FE2D-EB72-6FD7397D9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C39D8-D60F-4608-E219-1596A8FA3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565958-ED56-8A07-97B7-CC8060946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DC2A8-6B1C-AED8-439D-5194E2BF9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76ACAFA-6E2C-90C8-663F-291DBF712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1763428-871A-A986-8335-F312F269109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075" y="960970"/>
            <a:ext cx="8773095" cy="5367055"/>
          </a:xfrm>
          <a:prstGeom prst="rect">
            <a:avLst/>
          </a:prstGeom>
        </p:spPr>
      </p:pic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A9B6EAA2-222C-95AC-0D80-A4606396A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Same result with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A654884-D446-F633-2A80-3F31A351C920}"/>
              </a:ext>
            </a:extLst>
          </p:cNvPr>
          <p:cNvSpPr txBox="1"/>
          <p:nvPr/>
        </p:nvSpPr>
        <p:spPr>
          <a:xfrm>
            <a:off x="8511398" y="5681694"/>
            <a:ext cx="29193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For a linear chain with NN this</a:t>
            </a:r>
          </a:p>
          <a:p>
            <a:r>
              <a:rPr lang="en-US" sz="1600" dirty="0"/>
              <a:t>simplifies to removal of sum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46F422C8-1893-4459-98EA-68283789E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C761851-166D-7AEC-507C-31FC8B060B0C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7A41BF-E3B1-BF6E-3B47-337682FEA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D4A89B65-0BC3-12C4-0020-C7C5EAC2F860}"/>
              </a:ext>
            </a:extLst>
          </p:cNvPr>
          <p:cNvSpPr/>
          <p:nvPr/>
        </p:nvSpPr>
        <p:spPr>
          <a:xfrm>
            <a:off x="3827952" y="987635"/>
            <a:ext cx="8364048" cy="4694059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0652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0CB8A-F093-EE83-C683-D03FBCF3E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FE481-4BBB-0D01-CFFF-22DD2591E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4BEBEE-D0BE-EF09-BC1D-E6DCCC3E0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E51720-61C0-BB14-C213-661B80D8C1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E8D3E9E-78DF-8380-E146-E7620A138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62C157C-2795-62AA-0111-1730FC65E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20" y="1628775"/>
            <a:ext cx="5112568" cy="3595572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1225597-F088-CAFA-C547-CDF90C336E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Same result with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EB85242-7033-952F-8685-18B8A3220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304E480-5362-518D-DE11-329B0EA88FBA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EF9D881D-0336-62C8-3B29-520439BA5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01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887E3-E2A8-BE8D-A029-131694A35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FE610-9825-8247-4C6A-733861D9C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  <a:br>
              <a:rPr lang="en-US" dirty="0"/>
            </a:br>
            <a:r>
              <a:rPr lang="en-US" dirty="0"/>
              <a:t>with a magnetic Field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F10D0D-3735-2CAB-B4C9-42BFBF6236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BBE5BE-BCE4-4191-13F6-C96E165B8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5D0C4A6-82B8-CE37-6763-251B7A0B5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0D215F0-DCE4-790A-E2F8-7ED078566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6047" y="1603623"/>
            <a:ext cx="5112568" cy="3595572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EA33590-FB21-2ECE-1DA7-C4269FCD32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Addition of Zeeman term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519374C-3B16-0686-82D3-B2743B55979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4" y="2392959"/>
            <a:ext cx="6120130" cy="2169079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1088F663-DAB3-F87C-1059-B90E883A7B05}"/>
              </a:ext>
            </a:extLst>
          </p:cNvPr>
          <p:cNvSpPr txBox="1"/>
          <p:nvPr/>
        </p:nvSpPr>
        <p:spPr>
          <a:xfrm>
            <a:off x="7697595" y="2815133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Need to make new figure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2B5FF440-E6C5-1B3C-733A-F8A9CD78668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33" y="5139397"/>
            <a:ext cx="7842287" cy="76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04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139EE693-DE5E-9475-07F0-2E9EC0127D1C}"/>
              </a:ext>
            </a:extLst>
          </p:cNvPr>
          <p:cNvGrpSpPr/>
          <p:nvPr/>
        </p:nvGrpSpPr>
        <p:grpSpPr>
          <a:xfrm>
            <a:off x="6096000" y="1455005"/>
            <a:ext cx="4667381" cy="1241435"/>
            <a:chOff x="6096000" y="1455005"/>
            <a:chExt cx="4667381" cy="124143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D6D0E9D4-EBF5-215C-A4CD-17C146DFA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036026"/>
              <a:ext cx="577127" cy="56098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81CF2556-DBD8-BEAF-2203-F879CE390F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127" y="2036026"/>
              <a:ext cx="997840" cy="40725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AB1C9671-D986-05A4-F095-3A65098278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260" y="1988396"/>
              <a:ext cx="665923" cy="47807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9126297A-E996-3723-6752-17C86FB3936D}"/>
                </a:ext>
              </a:extLst>
            </p:cNvPr>
            <p:cNvCxnSpPr>
              <a:cxnSpLocks/>
            </p:cNvCxnSpPr>
            <p:nvPr/>
          </p:nvCxnSpPr>
          <p:spPr>
            <a:xfrm>
              <a:off x="7670967" y="1455005"/>
              <a:ext cx="648763" cy="53003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E2FDA507-5D79-5FB9-10F5-0670EC54D5D7}"/>
                </a:ext>
              </a:extLst>
            </p:cNvPr>
            <p:cNvCxnSpPr>
              <a:cxnSpLocks/>
            </p:cNvCxnSpPr>
            <p:nvPr/>
          </p:nvCxnSpPr>
          <p:spPr>
            <a:xfrm>
              <a:off x="7681905" y="1472329"/>
              <a:ext cx="1180419" cy="7678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8C01F88D-C404-1636-15C6-8D0D6726390D}"/>
                </a:ext>
              </a:extLst>
            </p:cNvPr>
            <p:cNvCxnSpPr>
              <a:cxnSpLocks/>
            </p:cNvCxnSpPr>
            <p:nvPr/>
          </p:nvCxnSpPr>
          <p:spPr>
            <a:xfrm>
              <a:off x="8832995" y="1525444"/>
              <a:ext cx="387809" cy="117099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3EE11638-449C-F0D8-BAB0-6D09D60E37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1418" y="1800789"/>
              <a:ext cx="1531963" cy="85328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en-US" dirty="0"/>
              <a:t>Current computing</a:t>
            </a:r>
          </a:p>
          <a:p>
            <a:endParaRPr lang="en-US" dirty="0"/>
          </a:p>
          <a:p>
            <a:pPr lvl="2"/>
            <a:r>
              <a:rPr lang="en-US" dirty="0"/>
              <a:t>Electronics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Information by moving electrons </a:t>
            </a:r>
            <a:r>
              <a:rPr lang="en-US" i="1" dirty="0"/>
              <a:t>(charge)</a:t>
            </a:r>
          </a:p>
          <a:p>
            <a:pPr lvl="3"/>
            <a:r>
              <a:rPr lang="en-US" dirty="0"/>
              <a:t>But they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scatter</a:t>
            </a:r>
            <a:r>
              <a:rPr lang="en-US" dirty="0"/>
              <a:t>      Joule heating</a:t>
            </a:r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77225607-0FB6-2E90-DE16-D51A570669C2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F055C8B6-C61B-B7B3-6F6C-700B8285D608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EA005F00-BDE0-53EB-2A6F-08C79DA31F16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A2B0E4F9-99AD-7215-90D9-59F7967D654E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15D70F63-EA22-A850-A3A6-69E6AD36FFA3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4F1DEBB2-64E6-5091-2F33-A2FC88AD150A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711D6681-D3D4-A587-A6DE-B5F689C9027D}"/>
              </a:ext>
            </a:extLst>
          </p:cNvPr>
          <p:cNvSpPr/>
          <p:nvPr/>
        </p:nvSpPr>
        <p:spPr>
          <a:xfrm>
            <a:off x="6530176" y="189199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32833F-ED95-6C4D-3DF0-F8C2F6410164}"/>
              </a:ext>
            </a:extLst>
          </p:cNvPr>
          <p:cNvSpPr/>
          <p:nvPr/>
        </p:nvSpPr>
        <p:spPr>
          <a:xfrm>
            <a:off x="7520562" y="132830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74D686AF-0380-F856-2385-8FFF5512BCDD}"/>
              </a:ext>
            </a:extLst>
          </p:cNvPr>
          <p:cNvSpPr/>
          <p:nvPr/>
        </p:nvSpPr>
        <p:spPr>
          <a:xfrm>
            <a:off x="9072331" y="253112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E7B64B20-DDAB-FCE3-C5B0-E5954AEAC83A}"/>
              </a:ext>
            </a:extLst>
          </p:cNvPr>
          <p:cNvSpPr/>
          <p:nvPr/>
        </p:nvSpPr>
        <p:spPr>
          <a:xfrm>
            <a:off x="7528016" y="230895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CE79FCE5-C512-FBE4-A6D1-01DDAA4B328D}"/>
              </a:ext>
            </a:extLst>
          </p:cNvPr>
          <p:cNvSpPr/>
          <p:nvPr/>
        </p:nvSpPr>
        <p:spPr>
          <a:xfrm>
            <a:off x="8719373" y="138141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5FB7DF0F-501D-E8F6-EB49-3A1446FE4AE6}"/>
              </a:ext>
            </a:extLst>
          </p:cNvPr>
          <p:cNvSpPr/>
          <p:nvPr/>
        </p:nvSpPr>
        <p:spPr>
          <a:xfrm>
            <a:off x="9898897" y="148474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AE41A57-27D3-5C14-FC3F-00C094F64EA3}"/>
              </a:ext>
            </a:extLst>
          </p:cNvPr>
          <p:cNvSpPr/>
          <p:nvPr/>
        </p:nvSpPr>
        <p:spPr>
          <a:xfrm>
            <a:off x="10275242" y="230895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CFE30C1D-AD4E-D473-0AB5-D77A848ED87A}"/>
              </a:ext>
            </a:extLst>
          </p:cNvPr>
          <p:cNvSpPr/>
          <p:nvPr/>
        </p:nvSpPr>
        <p:spPr>
          <a:xfrm>
            <a:off x="8184232" y="1852415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4ED1B3E-ED54-EF1D-8487-B57688F126EF}"/>
              </a:ext>
            </a:extLst>
          </p:cNvPr>
          <p:cNvSpPr/>
          <p:nvPr/>
        </p:nvSpPr>
        <p:spPr>
          <a:xfrm>
            <a:off x="9515582" y="83746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5FC6BDDD-D50C-6A02-7DCE-FD2490501FF1}"/>
              </a:ext>
            </a:extLst>
          </p:cNvPr>
          <p:cNvSpPr/>
          <p:nvPr/>
        </p:nvSpPr>
        <p:spPr>
          <a:xfrm>
            <a:off x="8533522" y="2299249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1AF94606-01B2-9C6D-5D6C-7C8273726C1C}"/>
              </a:ext>
            </a:extLst>
          </p:cNvPr>
          <p:cNvSpPr/>
          <p:nvPr/>
        </p:nvSpPr>
        <p:spPr>
          <a:xfrm>
            <a:off x="6949191" y="146698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559432ED-157D-5383-B373-ADC97F049157}"/>
              </a:ext>
            </a:extLst>
          </p:cNvPr>
          <p:cNvSpPr/>
          <p:nvPr/>
        </p:nvSpPr>
        <p:spPr>
          <a:xfrm>
            <a:off x="6873082" y="259700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599EE0CC-BC43-D0A5-1B0B-E91746D7E4B3}"/>
              </a:ext>
            </a:extLst>
          </p:cNvPr>
          <p:cNvSpPr/>
          <p:nvPr/>
        </p:nvSpPr>
        <p:spPr>
          <a:xfrm>
            <a:off x="6000750" y="2587306"/>
            <a:ext cx="113622" cy="1091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2A286E01-467B-0966-C7A1-463C04B2A5DD}"/>
              </a:ext>
            </a:extLst>
          </p:cNvPr>
          <p:cNvCxnSpPr>
            <a:cxnSpLocks/>
          </p:cNvCxnSpPr>
          <p:nvPr/>
        </p:nvCxnSpPr>
        <p:spPr>
          <a:xfrm>
            <a:off x="2711624" y="3140968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ogen 9">
            <a:extLst>
              <a:ext uri="{FF2B5EF4-FFF2-40B4-BE49-F238E27FC236}">
                <a16:creationId xmlns:a16="http://schemas.microsoft.com/office/drawing/2014/main" id="{ADD9A7F9-877F-DFE0-D96E-674167B96183}"/>
              </a:ext>
            </a:extLst>
          </p:cNvPr>
          <p:cNvSpPr/>
          <p:nvPr/>
        </p:nvSpPr>
        <p:spPr>
          <a:xfrm rot="6349503">
            <a:off x="6666886" y="2049174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18035BDF-0B47-502D-1569-E97BF0374B2C}"/>
              </a:ext>
            </a:extLst>
          </p:cNvPr>
          <p:cNvSpPr/>
          <p:nvPr/>
        </p:nvSpPr>
        <p:spPr>
          <a:xfrm rot="8618470">
            <a:off x="6558586" y="206465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73A3D433-C8FB-C713-642B-F88DDFACA3AE}"/>
              </a:ext>
            </a:extLst>
          </p:cNvPr>
          <p:cNvSpPr/>
          <p:nvPr/>
        </p:nvSpPr>
        <p:spPr>
          <a:xfrm rot="15025520">
            <a:off x="6431565" y="1946311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ogen 16">
            <a:extLst>
              <a:ext uri="{FF2B5EF4-FFF2-40B4-BE49-F238E27FC236}">
                <a16:creationId xmlns:a16="http://schemas.microsoft.com/office/drawing/2014/main" id="{D59D2613-20E4-05EA-AB11-AFC6D9A44306}"/>
              </a:ext>
            </a:extLst>
          </p:cNvPr>
          <p:cNvSpPr/>
          <p:nvPr/>
        </p:nvSpPr>
        <p:spPr>
          <a:xfrm rot="6349503">
            <a:off x="6648594" y="2058211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842B80FE-3E7E-C69A-C2D0-E87E0D538FBC}"/>
              </a:ext>
            </a:extLst>
          </p:cNvPr>
          <p:cNvSpPr/>
          <p:nvPr/>
        </p:nvSpPr>
        <p:spPr>
          <a:xfrm rot="1735463">
            <a:off x="6593103" y="1888463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Bogen 18">
            <a:extLst>
              <a:ext uri="{FF2B5EF4-FFF2-40B4-BE49-F238E27FC236}">
                <a16:creationId xmlns:a16="http://schemas.microsoft.com/office/drawing/2014/main" id="{A324C09D-01E5-43EB-D8AF-59E33D691AC2}"/>
              </a:ext>
            </a:extLst>
          </p:cNvPr>
          <p:cNvSpPr/>
          <p:nvPr/>
        </p:nvSpPr>
        <p:spPr>
          <a:xfrm rot="16899736">
            <a:off x="7488626" y="227083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BEEBAF30-D910-CA6A-1E2D-B4538CCBCC2E}"/>
              </a:ext>
            </a:extLst>
          </p:cNvPr>
          <p:cNvSpPr/>
          <p:nvPr/>
        </p:nvSpPr>
        <p:spPr>
          <a:xfrm rot="18976102">
            <a:off x="7556980" y="2211483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Bogen 20">
            <a:extLst>
              <a:ext uri="{FF2B5EF4-FFF2-40B4-BE49-F238E27FC236}">
                <a16:creationId xmlns:a16="http://schemas.microsoft.com/office/drawing/2014/main" id="{FEFE3141-D646-3DD0-8907-147490C42970}"/>
              </a:ext>
            </a:extLst>
          </p:cNvPr>
          <p:cNvSpPr/>
          <p:nvPr/>
        </p:nvSpPr>
        <p:spPr>
          <a:xfrm rot="13069732">
            <a:off x="7457800" y="2382334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550F805B-7799-99F0-FD99-84988D8B4DA8}"/>
              </a:ext>
            </a:extLst>
          </p:cNvPr>
          <p:cNvSpPr/>
          <p:nvPr/>
        </p:nvSpPr>
        <p:spPr>
          <a:xfrm rot="20630158">
            <a:off x="7502865" y="2263427"/>
            <a:ext cx="300910" cy="203819"/>
          </a:xfrm>
          <a:prstGeom prst="arc">
            <a:avLst>
              <a:gd name="adj1" fmla="val 1585361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Bogen 25">
            <a:extLst>
              <a:ext uri="{FF2B5EF4-FFF2-40B4-BE49-F238E27FC236}">
                <a16:creationId xmlns:a16="http://schemas.microsoft.com/office/drawing/2014/main" id="{DD312D9D-130F-A4F7-0367-5045AB0B52C9}"/>
              </a:ext>
            </a:extLst>
          </p:cNvPr>
          <p:cNvSpPr/>
          <p:nvPr/>
        </p:nvSpPr>
        <p:spPr>
          <a:xfrm rot="14244793">
            <a:off x="8119097" y="192286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>
            <a:extLst>
              <a:ext uri="{FF2B5EF4-FFF2-40B4-BE49-F238E27FC236}">
                <a16:creationId xmlns:a16="http://schemas.microsoft.com/office/drawing/2014/main" id="{80154028-4E72-C482-4C68-6B36630A1944}"/>
              </a:ext>
            </a:extLst>
          </p:cNvPr>
          <p:cNvSpPr/>
          <p:nvPr/>
        </p:nvSpPr>
        <p:spPr>
          <a:xfrm rot="8618470">
            <a:off x="8180785" y="1980499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60EE47AE-F4E6-5FAB-69D3-CB6920ECCACA}"/>
              </a:ext>
            </a:extLst>
          </p:cNvPr>
          <p:cNvSpPr/>
          <p:nvPr/>
        </p:nvSpPr>
        <p:spPr>
          <a:xfrm rot="15025520">
            <a:off x="8091688" y="1892965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Bogen 36">
            <a:extLst>
              <a:ext uri="{FF2B5EF4-FFF2-40B4-BE49-F238E27FC236}">
                <a16:creationId xmlns:a16="http://schemas.microsoft.com/office/drawing/2014/main" id="{A3B540E6-C882-692F-2F4D-69C9B7D99332}"/>
              </a:ext>
            </a:extLst>
          </p:cNvPr>
          <p:cNvSpPr/>
          <p:nvPr/>
        </p:nvSpPr>
        <p:spPr>
          <a:xfrm rot="10457406">
            <a:off x="8149992" y="1985332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70FFFBC6-03A3-D386-C59C-BDB08A41C448}"/>
              </a:ext>
            </a:extLst>
          </p:cNvPr>
          <p:cNvSpPr/>
          <p:nvPr/>
        </p:nvSpPr>
        <p:spPr>
          <a:xfrm rot="1735463">
            <a:off x="8253226" y="1835117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Bogen 39">
            <a:extLst>
              <a:ext uri="{FF2B5EF4-FFF2-40B4-BE49-F238E27FC236}">
                <a16:creationId xmlns:a16="http://schemas.microsoft.com/office/drawing/2014/main" id="{8E46FBE4-7433-077E-42E5-539872E58E8A}"/>
              </a:ext>
            </a:extLst>
          </p:cNvPr>
          <p:cNvSpPr/>
          <p:nvPr/>
        </p:nvSpPr>
        <p:spPr>
          <a:xfrm rot="7234934">
            <a:off x="7599978" y="148645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Bogen 40">
            <a:extLst>
              <a:ext uri="{FF2B5EF4-FFF2-40B4-BE49-F238E27FC236}">
                <a16:creationId xmlns:a16="http://schemas.microsoft.com/office/drawing/2014/main" id="{E892764F-6B17-1D10-BFEE-C6B090395480}"/>
              </a:ext>
            </a:extLst>
          </p:cNvPr>
          <p:cNvSpPr/>
          <p:nvPr/>
        </p:nvSpPr>
        <p:spPr>
          <a:xfrm rot="8618470">
            <a:off x="7549894" y="1479308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Bogen 41">
            <a:extLst>
              <a:ext uri="{FF2B5EF4-FFF2-40B4-BE49-F238E27FC236}">
                <a16:creationId xmlns:a16="http://schemas.microsoft.com/office/drawing/2014/main" id="{33A7A2BF-4A5E-2ABB-5898-F42E4EA7B189}"/>
              </a:ext>
            </a:extLst>
          </p:cNvPr>
          <p:cNvSpPr/>
          <p:nvPr/>
        </p:nvSpPr>
        <p:spPr>
          <a:xfrm rot="15025520">
            <a:off x="7469474" y="1359369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Bogen 42">
            <a:extLst>
              <a:ext uri="{FF2B5EF4-FFF2-40B4-BE49-F238E27FC236}">
                <a16:creationId xmlns:a16="http://schemas.microsoft.com/office/drawing/2014/main" id="{05E064EF-D6C3-1830-6250-B2D4DA5E2078}"/>
              </a:ext>
            </a:extLst>
          </p:cNvPr>
          <p:cNvSpPr/>
          <p:nvPr/>
        </p:nvSpPr>
        <p:spPr>
          <a:xfrm rot="6349503">
            <a:off x="7593528" y="1489755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Bogen 44">
            <a:extLst>
              <a:ext uri="{FF2B5EF4-FFF2-40B4-BE49-F238E27FC236}">
                <a16:creationId xmlns:a16="http://schemas.microsoft.com/office/drawing/2014/main" id="{20FD904C-BAC3-127B-9CDB-0F16DE9B898D}"/>
              </a:ext>
            </a:extLst>
          </p:cNvPr>
          <p:cNvSpPr/>
          <p:nvPr/>
        </p:nvSpPr>
        <p:spPr>
          <a:xfrm rot="1735463">
            <a:off x="7547434" y="1287976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Bogen 45">
            <a:extLst>
              <a:ext uri="{FF2B5EF4-FFF2-40B4-BE49-F238E27FC236}">
                <a16:creationId xmlns:a16="http://schemas.microsoft.com/office/drawing/2014/main" id="{CEF71BB9-D8A8-7E00-A3FB-CD5EC49D5C2C}"/>
              </a:ext>
            </a:extLst>
          </p:cNvPr>
          <p:cNvSpPr/>
          <p:nvPr/>
        </p:nvSpPr>
        <p:spPr>
          <a:xfrm rot="6349503">
            <a:off x="8844007" y="1512281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Bogen 47">
            <a:extLst>
              <a:ext uri="{FF2B5EF4-FFF2-40B4-BE49-F238E27FC236}">
                <a16:creationId xmlns:a16="http://schemas.microsoft.com/office/drawing/2014/main" id="{4739D287-5081-EA81-546D-715E99AD4446}"/>
              </a:ext>
            </a:extLst>
          </p:cNvPr>
          <p:cNvSpPr/>
          <p:nvPr/>
        </p:nvSpPr>
        <p:spPr>
          <a:xfrm rot="9629248">
            <a:off x="8715657" y="149961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Bogen 48">
            <a:extLst>
              <a:ext uri="{FF2B5EF4-FFF2-40B4-BE49-F238E27FC236}">
                <a16:creationId xmlns:a16="http://schemas.microsoft.com/office/drawing/2014/main" id="{3560BB44-D20B-59A5-2642-3281D93F57A1}"/>
              </a:ext>
            </a:extLst>
          </p:cNvPr>
          <p:cNvSpPr/>
          <p:nvPr/>
        </p:nvSpPr>
        <p:spPr>
          <a:xfrm rot="12468546">
            <a:off x="8637896" y="1522252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93736BAB-38C3-FDAD-0106-B3AE2CC760A1}"/>
              </a:ext>
            </a:extLst>
          </p:cNvPr>
          <p:cNvSpPr/>
          <p:nvPr/>
        </p:nvSpPr>
        <p:spPr>
          <a:xfrm rot="1735463">
            <a:off x="8770224" y="1351570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Bogen 52">
            <a:extLst>
              <a:ext uri="{FF2B5EF4-FFF2-40B4-BE49-F238E27FC236}">
                <a16:creationId xmlns:a16="http://schemas.microsoft.com/office/drawing/2014/main" id="{139F7CA0-1580-F662-DC69-B33B7ACAB06B}"/>
              </a:ext>
            </a:extLst>
          </p:cNvPr>
          <p:cNvSpPr/>
          <p:nvPr/>
        </p:nvSpPr>
        <p:spPr>
          <a:xfrm rot="20601820">
            <a:off x="9122379" y="249130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Bogen 54">
            <a:extLst>
              <a:ext uri="{FF2B5EF4-FFF2-40B4-BE49-F238E27FC236}">
                <a16:creationId xmlns:a16="http://schemas.microsoft.com/office/drawing/2014/main" id="{8EDD8BCD-E4DF-FFFF-8B75-65E1057EEF6F}"/>
              </a:ext>
            </a:extLst>
          </p:cNvPr>
          <p:cNvSpPr/>
          <p:nvPr/>
        </p:nvSpPr>
        <p:spPr>
          <a:xfrm rot="20048735">
            <a:off x="9120271" y="2455331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Bogen 55">
            <a:extLst>
              <a:ext uri="{FF2B5EF4-FFF2-40B4-BE49-F238E27FC236}">
                <a16:creationId xmlns:a16="http://schemas.microsoft.com/office/drawing/2014/main" id="{5FFF2E3A-CD2E-8BB9-F4AA-428190C92195}"/>
              </a:ext>
            </a:extLst>
          </p:cNvPr>
          <p:cNvSpPr/>
          <p:nvPr/>
        </p:nvSpPr>
        <p:spPr>
          <a:xfrm rot="15025520">
            <a:off x="9020711" y="2530813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Bogen 57">
            <a:extLst>
              <a:ext uri="{FF2B5EF4-FFF2-40B4-BE49-F238E27FC236}">
                <a16:creationId xmlns:a16="http://schemas.microsoft.com/office/drawing/2014/main" id="{319A2AA8-62B0-F080-C6CB-2FD76D00E959}"/>
              </a:ext>
            </a:extLst>
          </p:cNvPr>
          <p:cNvSpPr/>
          <p:nvPr/>
        </p:nvSpPr>
        <p:spPr>
          <a:xfrm rot="5400000">
            <a:off x="9140793" y="2575148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057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E28E8FF-76FE-A179-07FB-6FB9A327A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356767-D658-BE3A-4BC3-C18BC3D1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EC09B9-BBD7-D6D7-33CF-CF09B4BF8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8A6A05-9C89-503E-9A11-DE5BB2A96B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98F1F61-13B0-F33F-2619-DBDDE8B45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1AA6B5A5-9675-7423-9A51-F4B7D3E2645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5" y="980728"/>
            <a:ext cx="7130459" cy="5365560"/>
          </a:xfrm>
          <a:prstGeom prst="rect">
            <a:avLst/>
          </a:prstGeom>
        </p:spPr>
      </p:pic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7BCCE337-37F0-EDC5-29E8-BD3F9FE44E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We can also find this using a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r>
              <a:rPr lang="en-US" dirty="0"/>
              <a:t>What we just calculated is the Dispersion relation</a:t>
            </a:r>
          </a:p>
          <a:p>
            <a:pPr lvl="1"/>
            <a:endParaRPr lang="en-US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326485A4-B070-6234-5087-BCF19D02228B}"/>
              </a:ext>
            </a:extLst>
          </p:cNvPr>
          <p:cNvSpPr txBox="1"/>
          <p:nvPr/>
        </p:nvSpPr>
        <p:spPr>
          <a:xfrm>
            <a:off x="8511398" y="5681694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For</a:t>
            </a:r>
            <a:r>
              <a:rPr lang="de-DE" dirty="0"/>
              <a:t> a linear </a:t>
            </a:r>
            <a:r>
              <a:rPr lang="de-DE" dirty="0" err="1"/>
              <a:t>chain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NN </a:t>
            </a:r>
            <a:r>
              <a:rPr lang="de-DE" dirty="0" err="1"/>
              <a:t>this</a:t>
            </a:r>
            <a:endParaRPr lang="de-DE" dirty="0"/>
          </a:p>
          <a:p>
            <a:r>
              <a:rPr lang="de-DE" dirty="0" err="1"/>
              <a:t>Simplifies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removal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sum</a:t>
            </a:r>
            <a:endParaRPr lang="de-DE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060807D-1D09-18FB-DC19-5F7BB0695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4049031"/>
            <a:ext cx="3648584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22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3BCB5-3A4E-C8F4-734B-294C3BDB6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E5380-0A95-E68E-53AE-B2F1F20DA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C05FAD-B0ED-7053-C66E-7A6FC531D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8E03C-69EA-D61A-CA46-03ED18E06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647C1F-AD0C-F307-B33C-E076F1D03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085F0E-F2B7-5962-98B3-15F066DE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625D607-6651-BDF2-4288-D565DE753F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34EDBD71-4422-0935-127A-3A4A3B0BEE2A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4032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D6F16-7EE7-70A3-6358-51D449FA1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A510B-6964-562C-6967-218EB9AF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740E76-9E8C-B062-C3F7-40DE3175B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FCB610-5318-7648-3B3D-4B87125EDA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6C5793-D221-77E2-6C20-15C1DAAFE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C3FDED-B0BE-F28F-D161-A8C156A20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C4E4F4-D49E-82A8-F21B-B46D73E2F7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7F12AA7-5837-BBD2-9C20-EC270968311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D8DFECC6-7FB3-1E01-BFB3-4397C2118C8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547460" cy="314247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C85F5E45-B578-D2E5-9B87-9F98B18049CD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D0F65FAD-4083-EAEB-8B1A-D6E63CD2A7B3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8DD1A5A-CD10-CE7A-FD6D-70C3CECF693F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644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CB84F-5E4F-BE66-E9C6-D6ACB52F4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D600B5-FBCA-AF4F-3562-4547B5962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24877B-725A-5572-66CB-F94416110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Reduces magnetization by 1     integer spin    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Boson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8018F9-1A7E-6822-F362-9D29B09C6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B342E4-54F7-E8FC-B437-DA406F000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BF03559-C446-83E9-F38B-180BE8758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727DEAC-147A-D52D-4E9B-590F5C485C0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C3A26ED-39A3-5D5D-3AA5-2327950B306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2E94AB6-06AE-D6D1-1CD5-AF72893EABC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B8A01310-E16A-7118-D085-BB5608E2CDF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547460" cy="314247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0BC13AFF-5B94-7CF5-6B87-A68155643295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31876CC-EBE3-3B10-D4D9-B314C00BFD7D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9D79A7D-875E-3B9B-F32C-E54114B68E22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174827BA-A109-4855-6260-14BCF9CC5A56}"/>
              </a:ext>
            </a:extLst>
          </p:cNvPr>
          <p:cNvCxnSpPr>
            <a:cxnSpLocks/>
          </p:cNvCxnSpPr>
          <p:nvPr/>
        </p:nvCxnSpPr>
        <p:spPr>
          <a:xfrm>
            <a:off x="3009578" y="560442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7F3F5A65-6583-7E41-9AF9-645EDB92969F}"/>
              </a:ext>
            </a:extLst>
          </p:cNvPr>
          <p:cNvCxnSpPr>
            <a:cxnSpLocks/>
          </p:cNvCxnSpPr>
          <p:nvPr/>
        </p:nvCxnSpPr>
        <p:spPr>
          <a:xfrm>
            <a:off x="4367808" y="559683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A654A7AD-32A4-B36E-487B-3A483AC3E1CC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963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D7C99-158F-AA43-0BC4-0460B4144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5F7566-A962-A865-45C8-1B2B31E99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35D2BD-EADE-1F2A-094C-83D5FC2A45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Reduces magnetization by 1     integer spin    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Boson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ABE05D-CDA2-191E-04AB-E72530BE3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9D6DD7-3496-5158-5F03-C23F27BEA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B1BBD9E-4274-D3CC-F4FD-40E213D5A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9535F85-7B3A-B878-CDF8-93BBA04F16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FCCF891-84DC-7514-E7B6-221E242EDD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2A4EE26-E911-3E2E-92C9-9A058C2652A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7C15EF70-52A4-3ADF-5601-597BFE1EC63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547460" cy="314247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3D9D99F5-73A9-4B0B-F687-AA2AEDFDC52C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6F1916B-0A53-4602-2E58-CC90BD0CAA5B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D818EC2-64CC-6CE5-4248-668BF8A1C9D5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E0E2765-7131-5595-D7D5-B9455392A0B3}"/>
              </a:ext>
            </a:extLst>
          </p:cNvPr>
          <p:cNvCxnSpPr>
            <a:cxnSpLocks/>
          </p:cNvCxnSpPr>
          <p:nvPr/>
        </p:nvCxnSpPr>
        <p:spPr>
          <a:xfrm>
            <a:off x="3009578" y="560442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DC592C4-5CF7-DB4C-556A-CB97EFD6F910}"/>
              </a:ext>
            </a:extLst>
          </p:cNvPr>
          <p:cNvCxnSpPr>
            <a:cxnSpLocks/>
          </p:cNvCxnSpPr>
          <p:nvPr/>
        </p:nvCxnSpPr>
        <p:spPr>
          <a:xfrm>
            <a:off x="4367808" y="559683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89D1D869-1AB1-E172-39EA-0320FA0A1798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07ED119-9B0D-B073-09E6-D227DB1F91EA}"/>
              </a:ext>
            </a:extLst>
          </p:cNvPr>
          <p:cNvSpPr txBox="1"/>
          <p:nvPr/>
        </p:nvSpPr>
        <p:spPr>
          <a:xfrm>
            <a:off x="5889918" y="5365997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Magnon</a:t>
            </a:r>
            <a:endParaRPr lang="de-DE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531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88E49-60B3-E7EE-6BF1-014EB392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3BF19F-D903-8C09-4863-71E69B579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C4C4E5-F9D9-BADE-15D2-6A9160A6F1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2" y="2136743"/>
            <a:ext cx="5568951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8490A4-2EEB-921E-6B63-30AEE1A559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C00847-4D99-334F-1CB9-1019E26F9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49B9A92-2D44-590F-4B09-368D7BB3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B0E38E7-062B-6D3E-3527-5EC47199FA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2" y="2716242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84B0C29-E54D-E717-86B1-55B3D013FC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752" y="976111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2BFC60F-32BC-A723-9DBC-9A0D0A0EF29B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18BA6CC-3A52-5324-D7D6-2DB14F19C5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955" y="2639159"/>
            <a:ext cx="4443732" cy="361712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5DC9BAA-82AD-4E0D-33E5-AF2BB4AC838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9" y="4566730"/>
            <a:ext cx="3683134" cy="94598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234020E-D35B-2D23-1037-BC715775854A}"/>
              </a:ext>
            </a:extLst>
          </p:cNvPr>
          <p:cNvSpPr txBox="1"/>
          <p:nvPr/>
        </p:nvSpPr>
        <p:spPr>
          <a:xfrm>
            <a:off x="8400256" y="6112857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FC1D02D-E81C-40CC-6DCC-C8E59D601174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C7B562C-7AD4-6658-114F-FF54F8B7EFA6}"/>
              </a:ext>
            </a:extLst>
          </p:cNvPr>
          <p:cNvSpPr/>
          <p:nvPr/>
        </p:nvSpPr>
        <p:spPr>
          <a:xfrm>
            <a:off x="8976320" y="862003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086E5D-3A3E-F5DE-B73B-BD6DAD2DA940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D8B6BC09-3C35-B024-BB3A-6B1FA85E4A71}"/>
              </a:ext>
            </a:extLst>
          </p:cNvPr>
          <p:cNvSpPr/>
          <p:nvPr/>
        </p:nvSpPr>
        <p:spPr>
          <a:xfrm rot="10800000">
            <a:off x="4531739" y="49677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2003183-5559-06E3-A6EE-668D38AB8E37}"/>
              </a:ext>
            </a:extLst>
          </p:cNvPr>
          <p:cNvSpPr/>
          <p:nvPr/>
        </p:nvSpPr>
        <p:spPr>
          <a:xfrm>
            <a:off x="3719736" y="976110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EA1C87C3-985D-A9D2-F74A-4CDFC7D3B3AC}"/>
              </a:ext>
            </a:extLst>
          </p:cNvPr>
          <p:cNvSpPr txBox="1">
            <a:spLocks/>
          </p:cNvSpPr>
          <p:nvPr/>
        </p:nvSpPr>
        <p:spPr>
          <a:xfrm>
            <a:off x="4959040" y="4885151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A3A42AB5-C1B0-295A-34B4-1390CE1953A6}"/>
              </a:ext>
            </a:extLst>
          </p:cNvPr>
          <p:cNvSpPr/>
          <p:nvPr/>
        </p:nvSpPr>
        <p:spPr>
          <a:xfrm rot="17605108">
            <a:off x="694294" y="514545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224556B-C8AF-2CC0-06FD-1ED577F5ABDA}"/>
              </a:ext>
            </a:extLst>
          </p:cNvPr>
          <p:cNvSpPr txBox="1"/>
          <p:nvPr/>
        </p:nvSpPr>
        <p:spPr>
          <a:xfrm>
            <a:off x="40217" y="5429781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</p:spTree>
    <p:extLst>
      <p:ext uri="{BB962C8B-B14F-4D97-AF65-F5344CB8AC3E}">
        <p14:creationId xmlns:p14="http://schemas.microsoft.com/office/powerpoint/2010/main" val="58536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178480C-F685-DEBF-C512-6B8046CC1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8E36C-A3D9-A9C0-2C72-B4A0AC506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114936-5E44-D052-CDBA-BE1E920FC5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7505" y="1611612"/>
            <a:ext cx="5568951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Each thermally excited magnon reduces the magnetization by </a:t>
            </a:r>
          </a:p>
          <a:p>
            <a:pPr lvl="1"/>
            <a:r>
              <a:rPr lang="en-US" dirty="0"/>
              <a:t>1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F3CF7-D18C-D04C-D7D6-E4AF20097B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096160-95AE-A5EF-6016-78F4DAA07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A10CC22-B8AA-995A-C99D-06BABA1F2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4B958FE-589C-39FD-FF6C-80885258BD7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7" y="2149619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F3900F1-6FE4-0BD4-E728-AAB9AD3538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3752" y="976111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E3ABB11-84BD-90AC-5DF4-C7007ED50D11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A689B4A-F486-121D-1FD1-EC598CB510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0763" y="2645362"/>
            <a:ext cx="4443732" cy="3617127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BBD02939-5732-4979-0030-92083BB0694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63" y="3330283"/>
            <a:ext cx="6768112" cy="151673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EEE74CC-C6C2-A9F4-09B8-064EF03C74DD}"/>
              </a:ext>
            </a:extLst>
          </p:cNvPr>
          <p:cNvSpPr txBox="1"/>
          <p:nvPr/>
        </p:nvSpPr>
        <p:spPr>
          <a:xfrm>
            <a:off x="8400256" y="6112857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49F5B8F-AA70-E68F-208E-181201936910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96BBBF6-F5A6-1124-7283-E424AB995C98}"/>
              </a:ext>
            </a:extLst>
          </p:cNvPr>
          <p:cNvSpPr/>
          <p:nvPr/>
        </p:nvSpPr>
        <p:spPr>
          <a:xfrm>
            <a:off x="8976320" y="862003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8CDC0A3-679B-91E7-C71E-C7A26C743E81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A2CB6C11-FE73-1307-4B3E-6F082A60D0B4}"/>
              </a:ext>
            </a:extLst>
          </p:cNvPr>
          <p:cNvSpPr/>
          <p:nvPr/>
        </p:nvSpPr>
        <p:spPr>
          <a:xfrm rot="10800000">
            <a:off x="4642334" y="37015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7765074-0053-AA5A-374E-30CA3CD8FFEA}"/>
              </a:ext>
            </a:extLst>
          </p:cNvPr>
          <p:cNvSpPr/>
          <p:nvPr/>
        </p:nvSpPr>
        <p:spPr>
          <a:xfrm>
            <a:off x="3719736" y="976110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934EE92F-25C9-E1CD-8504-2ADC3809AF16}"/>
              </a:ext>
            </a:extLst>
          </p:cNvPr>
          <p:cNvSpPr txBox="1">
            <a:spLocks/>
          </p:cNvSpPr>
          <p:nvPr/>
        </p:nvSpPr>
        <p:spPr>
          <a:xfrm>
            <a:off x="5143975" y="3657059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095CED75-1955-DA12-8AD7-D71D1DB45883}"/>
              </a:ext>
            </a:extLst>
          </p:cNvPr>
          <p:cNvSpPr/>
          <p:nvPr/>
        </p:nvSpPr>
        <p:spPr>
          <a:xfrm rot="17605108">
            <a:off x="875139" y="3917362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8AEA574-BB94-59CD-4916-F09E847B9A25}"/>
              </a:ext>
            </a:extLst>
          </p:cNvPr>
          <p:cNvSpPr txBox="1"/>
          <p:nvPr/>
        </p:nvSpPr>
        <p:spPr>
          <a:xfrm>
            <a:off x="106647" y="4270998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F7FB036A-F681-92C9-7731-CF61A2C43F2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456" y="5173146"/>
            <a:ext cx="2228419" cy="87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967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891E4-1290-1C06-16C7-204ED47B6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799B91-D157-5DE5-F8BB-DC660DF22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B99976-58EB-97BD-ED74-9D0FEA2B66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How to describe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spin operators are not bosonic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Magnons are bosonic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20000"/>
                      <a:lumOff val="80000"/>
                    </a:schemeClr>
                  </a:solidFill>
                </a:uFill>
              </a:rPr>
              <a:t>Alternative approach:</a:t>
            </a:r>
          </a:p>
          <a:p>
            <a:pPr lvl="1"/>
            <a:r>
              <a:rPr lang="en-US" dirty="0"/>
              <a:t>LLG (analytically or numerically)</a:t>
            </a:r>
          </a:p>
          <a:p>
            <a:pPr lvl="1"/>
            <a:r>
              <a:rPr lang="en-US" dirty="0"/>
              <a:t>Or Schwinger representation </a:t>
            </a:r>
          </a:p>
          <a:p>
            <a:pPr lvl="1"/>
            <a:r>
              <a:rPr lang="en-US" dirty="0"/>
              <a:t>Or Dyson–</a:t>
            </a:r>
            <a:r>
              <a:rPr lang="en-US" dirty="0" err="1"/>
              <a:t>Maleev</a:t>
            </a:r>
            <a:r>
              <a:rPr lang="en-US" dirty="0"/>
              <a:t> representation,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8251B7-77BC-691F-2D2B-40B61158D2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Conditions</a:t>
            </a:r>
          </a:p>
          <a:p>
            <a:pPr lvl="1"/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</a:t>
            </a:r>
            <a:r>
              <a:rPr lang="en-US" b="1" dirty="0"/>
              <a:t>transformation</a:t>
            </a:r>
            <a:r>
              <a:rPr lang="en-US" dirty="0"/>
              <a:t> needs to be </a:t>
            </a:r>
            <a:r>
              <a:rPr lang="en-US" b="1" dirty="0"/>
              <a:t>Hermitian</a:t>
            </a:r>
            <a:r>
              <a:rPr lang="en-US" dirty="0"/>
              <a:t>, raising and lowering operators written as creation and annihilation boson operators need to be Hermitian conjugate of each other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</a:t>
            </a:r>
            <a:r>
              <a:rPr lang="en-US" b="1" dirty="0"/>
              <a:t>transformation</a:t>
            </a:r>
            <a:r>
              <a:rPr lang="en-US" dirty="0"/>
              <a:t> must be </a:t>
            </a:r>
            <a:r>
              <a:rPr lang="en-US" b="1" dirty="0"/>
              <a:t>unitary</a:t>
            </a:r>
            <a:r>
              <a:rPr lang="en-US" dirty="0"/>
              <a:t> to preserve the commutation relations between the spin operators.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Must satisfy the </a:t>
            </a:r>
            <a:r>
              <a:rPr lang="en-US" b="1" dirty="0"/>
              <a:t>equality between the matrix elements </a:t>
            </a:r>
            <a:r>
              <a:rPr lang="en-US" dirty="0"/>
              <a:t>of the spin operators on |0&gt; and the bosons on |n&gt;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4E398A-C05D-AF98-68D8-CEAE28EE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51122A-6A2C-3568-B68E-22B7CE3FC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373413C-C908-F248-57FB-68A59A82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BAF3D22-C490-3A30-FC1D-C2C489B27789}"/>
              </a:ext>
            </a:extLst>
          </p:cNvPr>
          <p:cNvSpPr txBox="1"/>
          <p:nvPr/>
        </p:nvSpPr>
        <p:spPr>
          <a:xfrm>
            <a:off x="7490826" y="5314657"/>
            <a:ext cx="4459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FADCD4A-BC0E-E001-3062-2729F4B783E3}"/>
              </a:ext>
            </a:extLst>
          </p:cNvPr>
          <p:cNvSpPr/>
          <p:nvPr/>
        </p:nvSpPr>
        <p:spPr>
          <a:xfrm>
            <a:off x="8796999" y="4954147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A98CAF2-B797-6E1A-BB56-7D6EA51176A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990" y="4954154"/>
            <a:ext cx="239238" cy="254476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48DA68B-8067-A5C6-C6B7-4CEBF35B755F}"/>
              </a:ext>
            </a:extLst>
          </p:cNvPr>
          <p:cNvSpPr/>
          <p:nvPr/>
        </p:nvSpPr>
        <p:spPr>
          <a:xfrm>
            <a:off x="10848528" y="4954147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B1DC93F-1BF3-BC29-F9E3-6CA358A3EED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406" y="4953677"/>
            <a:ext cx="266809" cy="2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59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945A5-74C4-8795-6DE1-109742C06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240578-B915-7D92-E7A4-7F9A6AFFB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798B85-F714-E1DE-B4D3-C74032E323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Operator    can form the one magnon state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24DD03-B226-83AA-28F2-3DB178C94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8AFC3B-9C9F-D2E4-9BD0-A3F1EC88D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5BC663-DB6B-1216-5EBD-3195D389A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3D9DAB5-12D3-9593-C9F0-5CBE16A8166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606" y="1624894"/>
            <a:ext cx="3600837" cy="114781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44CFCBA-A8A1-318A-D3CF-233FD84817A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84" y="299128"/>
            <a:ext cx="3282327" cy="63324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BC0FCFF-D23F-AE85-CE41-DA5AAEB4326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772708"/>
            <a:ext cx="178661" cy="246835"/>
          </a:xfrm>
          <a:prstGeom prst="rect">
            <a:avLst/>
          </a:prstGeom>
        </p:spPr>
      </p:pic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E6E29CC8-1511-E613-7E3A-42D1D5F2BF89}"/>
              </a:ext>
            </a:extLst>
          </p:cNvPr>
          <p:cNvSpPr/>
          <p:nvPr/>
        </p:nvSpPr>
        <p:spPr>
          <a:xfrm>
            <a:off x="8492787" y="1008594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3219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45170-12D4-40F3-33B4-8B55500A9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EAE674-CBC1-F4D5-76FF-BDC4884C0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299E02-F02C-004A-9B90-79DA0C61CC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87BA51-A9AC-F389-C586-E5BE428AC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AA98D0A-0D77-59ED-6C0B-3348E805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3191F48-9C88-26C4-4A59-66C658D9525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932" y="3124182"/>
            <a:ext cx="3744407" cy="63708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ADF0EDB-1F6E-CFD4-5970-5AEFDD4E13B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84" y="299128"/>
            <a:ext cx="3282327" cy="63324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59C8D09-6D3F-EBE8-6194-08175783625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606" y="1624894"/>
            <a:ext cx="3600837" cy="1147814"/>
          </a:xfrm>
          <a:prstGeom prst="rect">
            <a:avLst/>
          </a:prstGeom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A1346208-43CC-D78B-4556-53CDEB988590}"/>
              </a:ext>
            </a:extLst>
          </p:cNvPr>
          <p:cNvSpPr/>
          <p:nvPr/>
        </p:nvSpPr>
        <p:spPr>
          <a:xfrm>
            <a:off x="8492787" y="1008594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0BE4F27C-782A-1322-BA3F-4BC144444D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Operator    can form the one magnon state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642DFDF8-9B5F-E5A0-FA69-BA86B9CDD65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772708"/>
            <a:ext cx="178661" cy="24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16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4658A-DDD7-42F4-54CC-EA1095069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47C55421-D3B0-AD02-EF07-C744F8193DF1}"/>
              </a:ext>
            </a:extLst>
          </p:cNvPr>
          <p:cNvGrpSpPr/>
          <p:nvPr/>
        </p:nvGrpSpPr>
        <p:grpSpPr>
          <a:xfrm>
            <a:off x="6096000" y="1455005"/>
            <a:ext cx="4667381" cy="1241435"/>
            <a:chOff x="6096000" y="1455005"/>
            <a:chExt cx="4667381" cy="124143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4B51CDF9-B1DD-C259-2EA9-5F688C1703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036026"/>
              <a:ext cx="577127" cy="56098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46DD0494-6A9F-0942-70E6-7F31F5C87D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127" y="2036026"/>
              <a:ext cx="997840" cy="40725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C300BCDC-FF8B-8280-BE68-28A2C9ACD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260" y="1988396"/>
              <a:ext cx="665923" cy="47807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9279388C-A750-C5B8-6EED-435AEA21A140}"/>
                </a:ext>
              </a:extLst>
            </p:cNvPr>
            <p:cNvCxnSpPr>
              <a:cxnSpLocks/>
            </p:cNvCxnSpPr>
            <p:nvPr/>
          </p:nvCxnSpPr>
          <p:spPr>
            <a:xfrm>
              <a:off x="7670967" y="1455005"/>
              <a:ext cx="648763" cy="53003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A7558E7B-89E6-7965-48F3-DD33C56059C4}"/>
                </a:ext>
              </a:extLst>
            </p:cNvPr>
            <p:cNvCxnSpPr>
              <a:cxnSpLocks/>
            </p:cNvCxnSpPr>
            <p:nvPr/>
          </p:nvCxnSpPr>
          <p:spPr>
            <a:xfrm>
              <a:off x="7681905" y="1472329"/>
              <a:ext cx="1180419" cy="7678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AB07A94B-7033-1008-8AD1-60C9B07AE14A}"/>
                </a:ext>
              </a:extLst>
            </p:cNvPr>
            <p:cNvCxnSpPr>
              <a:cxnSpLocks/>
            </p:cNvCxnSpPr>
            <p:nvPr/>
          </p:nvCxnSpPr>
          <p:spPr>
            <a:xfrm>
              <a:off x="8832995" y="1525444"/>
              <a:ext cx="387809" cy="117099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40036CE2-4354-BAC5-E5C7-DB2E439B3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1418" y="1800789"/>
              <a:ext cx="1531963" cy="85328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DB86C21-A280-186D-AE54-9A264F88E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458D63-5A33-1804-A652-EB0498E3C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en-US" dirty="0"/>
              <a:t>Current computing</a:t>
            </a:r>
          </a:p>
          <a:p>
            <a:endParaRPr lang="en-US" dirty="0"/>
          </a:p>
          <a:p>
            <a:pPr lvl="2"/>
            <a:r>
              <a:rPr lang="en-US" dirty="0"/>
              <a:t>Electronics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Information by moving electrons </a:t>
            </a:r>
            <a:r>
              <a:rPr lang="en-US" i="1" dirty="0"/>
              <a:t>(charge)</a:t>
            </a:r>
          </a:p>
          <a:p>
            <a:pPr lvl="3"/>
            <a:r>
              <a:rPr lang="en-US" dirty="0"/>
              <a:t>But they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scatter</a:t>
            </a:r>
            <a:r>
              <a:rPr lang="en-US" dirty="0"/>
              <a:t>      Joule heating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Another property of electrons: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</a:t>
            </a:r>
            <a:r>
              <a:rPr lang="en-US" dirty="0"/>
              <a:t>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spintronics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Make currents with spins, but how 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036652-226C-9997-98D8-AA61CCD1C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CB1A29-C9CA-CBB7-6960-6BC394FC4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8596E0B-F1A5-DFE4-DCEA-F920CA8B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F6FE7310-75E0-47EA-382F-8F655541F03F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1E560187-3EE5-CE73-E982-6D25B9207A9D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BB102EF4-C7F0-23D8-7BAF-CB4A421C135D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E04D166A-E43E-8D07-6AC7-7C1169528004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77AEDFA1-9AF3-983F-DD21-1A2EB859B8F5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DC2F27E0-BCE3-1DBF-B4EF-8AF81882633D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2AD5FF6D-C937-4E28-C13A-34FE6BDF1E28}"/>
              </a:ext>
            </a:extLst>
          </p:cNvPr>
          <p:cNvSpPr/>
          <p:nvPr/>
        </p:nvSpPr>
        <p:spPr>
          <a:xfrm>
            <a:off x="6530176" y="189199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7157853-A611-E79C-E343-542D37D85739}"/>
              </a:ext>
            </a:extLst>
          </p:cNvPr>
          <p:cNvSpPr/>
          <p:nvPr/>
        </p:nvSpPr>
        <p:spPr>
          <a:xfrm>
            <a:off x="7520562" y="132830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C8346A4B-96EE-CB07-1214-3A81CA530263}"/>
              </a:ext>
            </a:extLst>
          </p:cNvPr>
          <p:cNvSpPr/>
          <p:nvPr/>
        </p:nvSpPr>
        <p:spPr>
          <a:xfrm>
            <a:off x="9072331" y="253112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0D38EF2-602A-F43F-75DF-8B10D563FCF9}"/>
              </a:ext>
            </a:extLst>
          </p:cNvPr>
          <p:cNvSpPr/>
          <p:nvPr/>
        </p:nvSpPr>
        <p:spPr>
          <a:xfrm>
            <a:off x="7528016" y="230895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9C5D1F7E-2A80-32E5-0262-4F2D6CB526A4}"/>
              </a:ext>
            </a:extLst>
          </p:cNvPr>
          <p:cNvSpPr/>
          <p:nvPr/>
        </p:nvSpPr>
        <p:spPr>
          <a:xfrm>
            <a:off x="8719373" y="138141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FAAA08EC-2B12-9C50-DF6C-D35279688353}"/>
              </a:ext>
            </a:extLst>
          </p:cNvPr>
          <p:cNvSpPr/>
          <p:nvPr/>
        </p:nvSpPr>
        <p:spPr>
          <a:xfrm>
            <a:off x="9898897" y="148474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38E81D17-94E2-1ED0-3A33-C8AC1E4251C8}"/>
              </a:ext>
            </a:extLst>
          </p:cNvPr>
          <p:cNvSpPr/>
          <p:nvPr/>
        </p:nvSpPr>
        <p:spPr>
          <a:xfrm>
            <a:off x="10275242" y="230895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0DC9333F-92C9-5EAF-7929-9C35E4F3372B}"/>
              </a:ext>
            </a:extLst>
          </p:cNvPr>
          <p:cNvSpPr/>
          <p:nvPr/>
        </p:nvSpPr>
        <p:spPr>
          <a:xfrm>
            <a:off x="8184232" y="1852415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C2F4CB2D-5BBC-CE24-DBE3-59D132274426}"/>
              </a:ext>
            </a:extLst>
          </p:cNvPr>
          <p:cNvSpPr/>
          <p:nvPr/>
        </p:nvSpPr>
        <p:spPr>
          <a:xfrm>
            <a:off x="9515582" y="83746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126D9E17-1ECC-ACDB-92B8-971D351A3FEF}"/>
              </a:ext>
            </a:extLst>
          </p:cNvPr>
          <p:cNvSpPr/>
          <p:nvPr/>
        </p:nvSpPr>
        <p:spPr>
          <a:xfrm>
            <a:off x="8533522" y="2299249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5F2ED81F-0A50-E30C-8D45-24DA960B55BF}"/>
              </a:ext>
            </a:extLst>
          </p:cNvPr>
          <p:cNvSpPr/>
          <p:nvPr/>
        </p:nvSpPr>
        <p:spPr>
          <a:xfrm>
            <a:off x="6949191" y="146698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9A5300AD-47AD-34B6-7669-61A0B8B551E7}"/>
              </a:ext>
            </a:extLst>
          </p:cNvPr>
          <p:cNvSpPr/>
          <p:nvPr/>
        </p:nvSpPr>
        <p:spPr>
          <a:xfrm>
            <a:off x="6873082" y="259700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AAADB57B-084A-8A3A-12AD-9AA0D8010306}"/>
              </a:ext>
            </a:extLst>
          </p:cNvPr>
          <p:cNvSpPr/>
          <p:nvPr/>
        </p:nvSpPr>
        <p:spPr>
          <a:xfrm>
            <a:off x="6000750" y="2587306"/>
            <a:ext cx="113622" cy="1091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FAD57B1D-862D-D976-62AB-0B66C9B7364A}"/>
              </a:ext>
            </a:extLst>
          </p:cNvPr>
          <p:cNvCxnSpPr>
            <a:cxnSpLocks/>
          </p:cNvCxnSpPr>
          <p:nvPr/>
        </p:nvCxnSpPr>
        <p:spPr>
          <a:xfrm flipH="1" flipV="1">
            <a:off x="5591944" y="4005064"/>
            <a:ext cx="205119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55A77372-D18F-E867-2F59-32B5BDAB9756}"/>
              </a:ext>
            </a:extLst>
          </p:cNvPr>
          <p:cNvCxnSpPr>
            <a:cxnSpLocks/>
          </p:cNvCxnSpPr>
          <p:nvPr/>
        </p:nvCxnSpPr>
        <p:spPr>
          <a:xfrm flipV="1">
            <a:off x="608509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0CC6877D-FBFD-FD19-65FC-288493122294}"/>
              </a:ext>
            </a:extLst>
          </p:cNvPr>
          <p:cNvCxnSpPr>
            <a:cxnSpLocks/>
          </p:cNvCxnSpPr>
          <p:nvPr/>
        </p:nvCxnSpPr>
        <p:spPr>
          <a:xfrm flipV="1">
            <a:off x="6373127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9051EB9B-6386-4737-3321-0DFC3D80267B}"/>
              </a:ext>
            </a:extLst>
          </p:cNvPr>
          <p:cNvCxnSpPr>
            <a:cxnSpLocks/>
          </p:cNvCxnSpPr>
          <p:nvPr/>
        </p:nvCxnSpPr>
        <p:spPr>
          <a:xfrm flipV="1">
            <a:off x="6661159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B52E7FC8-6537-EB34-F114-DE80C05D147D}"/>
              </a:ext>
            </a:extLst>
          </p:cNvPr>
          <p:cNvCxnSpPr>
            <a:cxnSpLocks/>
          </p:cNvCxnSpPr>
          <p:nvPr/>
        </p:nvCxnSpPr>
        <p:spPr>
          <a:xfrm flipV="1">
            <a:off x="6949191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9BAF2C35-9974-2E55-A74C-A2CA2CB9BE4A}"/>
              </a:ext>
            </a:extLst>
          </p:cNvPr>
          <p:cNvCxnSpPr>
            <a:cxnSpLocks/>
          </p:cNvCxnSpPr>
          <p:nvPr/>
        </p:nvCxnSpPr>
        <p:spPr>
          <a:xfrm flipV="1">
            <a:off x="7237223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5654DEC6-F8C7-04FF-0705-2A72CD0C6D7D}"/>
              </a:ext>
            </a:extLst>
          </p:cNvPr>
          <p:cNvCxnSpPr>
            <a:cxnSpLocks/>
          </p:cNvCxnSpPr>
          <p:nvPr/>
        </p:nvCxnSpPr>
        <p:spPr>
          <a:xfrm flipV="1">
            <a:off x="752525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ECE0E1B-F747-3BEE-E4E0-119A9E8199B5}"/>
              </a:ext>
            </a:extLst>
          </p:cNvPr>
          <p:cNvCxnSpPr>
            <a:cxnSpLocks/>
          </p:cNvCxnSpPr>
          <p:nvPr/>
        </p:nvCxnSpPr>
        <p:spPr>
          <a:xfrm flipV="1">
            <a:off x="7813287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E4BFA85B-E29B-0FA2-9B21-58AB14F877F9}"/>
              </a:ext>
            </a:extLst>
          </p:cNvPr>
          <p:cNvCxnSpPr>
            <a:cxnSpLocks/>
          </p:cNvCxnSpPr>
          <p:nvPr/>
        </p:nvCxnSpPr>
        <p:spPr>
          <a:xfrm flipV="1">
            <a:off x="8101319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E62E3CAD-3D9C-B9CC-6757-FC8492A06C15}"/>
              </a:ext>
            </a:extLst>
          </p:cNvPr>
          <p:cNvCxnSpPr>
            <a:cxnSpLocks/>
          </p:cNvCxnSpPr>
          <p:nvPr/>
        </p:nvCxnSpPr>
        <p:spPr>
          <a:xfrm flipV="1">
            <a:off x="8389351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F802F865-007A-D04A-E7A1-53E6D490AF07}"/>
              </a:ext>
            </a:extLst>
          </p:cNvPr>
          <p:cNvCxnSpPr>
            <a:cxnSpLocks/>
          </p:cNvCxnSpPr>
          <p:nvPr/>
        </p:nvCxnSpPr>
        <p:spPr>
          <a:xfrm flipV="1">
            <a:off x="8677383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AFD39527-B751-5186-6C0D-0CF2F9DCD1CC}"/>
              </a:ext>
            </a:extLst>
          </p:cNvPr>
          <p:cNvCxnSpPr>
            <a:cxnSpLocks/>
          </p:cNvCxnSpPr>
          <p:nvPr/>
        </p:nvCxnSpPr>
        <p:spPr>
          <a:xfrm flipV="1">
            <a:off x="896541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7ED67020-A586-DAC5-BC13-1608994CA113}"/>
              </a:ext>
            </a:extLst>
          </p:cNvPr>
          <p:cNvCxnSpPr>
            <a:cxnSpLocks/>
          </p:cNvCxnSpPr>
          <p:nvPr/>
        </p:nvCxnSpPr>
        <p:spPr>
          <a:xfrm flipV="1">
            <a:off x="9253447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BBC640A0-AED1-43F7-B07F-E9F132821452}"/>
              </a:ext>
            </a:extLst>
          </p:cNvPr>
          <p:cNvCxnSpPr>
            <a:cxnSpLocks/>
          </p:cNvCxnSpPr>
          <p:nvPr/>
        </p:nvCxnSpPr>
        <p:spPr>
          <a:xfrm flipV="1">
            <a:off x="9541479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00BEF3AA-8302-697F-1E9B-9C3CF9CCF0FC}"/>
              </a:ext>
            </a:extLst>
          </p:cNvPr>
          <p:cNvCxnSpPr>
            <a:cxnSpLocks/>
          </p:cNvCxnSpPr>
          <p:nvPr/>
        </p:nvCxnSpPr>
        <p:spPr>
          <a:xfrm flipV="1">
            <a:off x="9829511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679676C1-F0FC-B9D7-0DA9-5BC57AC25288}"/>
              </a:ext>
            </a:extLst>
          </p:cNvPr>
          <p:cNvCxnSpPr>
            <a:cxnSpLocks/>
          </p:cNvCxnSpPr>
          <p:nvPr/>
        </p:nvCxnSpPr>
        <p:spPr>
          <a:xfrm flipV="1">
            <a:off x="10117543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1F026CFF-5803-834A-59A8-8FFF7F3B54BE}"/>
              </a:ext>
            </a:extLst>
          </p:cNvPr>
          <p:cNvCxnSpPr>
            <a:cxnSpLocks/>
          </p:cNvCxnSpPr>
          <p:nvPr/>
        </p:nvCxnSpPr>
        <p:spPr>
          <a:xfrm flipV="1">
            <a:off x="1040557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7632042B-6DEE-91C1-0ED1-6414D6A2B351}"/>
              </a:ext>
            </a:extLst>
          </p:cNvPr>
          <p:cNvCxnSpPr>
            <a:cxnSpLocks/>
          </p:cNvCxnSpPr>
          <p:nvPr/>
        </p:nvCxnSpPr>
        <p:spPr>
          <a:xfrm flipH="1" flipV="1">
            <a:off x="10561145" y="4005064"/>
            <a:ext cx="202236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Ellipse 87">
            <a:extLst>
              <a:ext uri="{FF2B5EF4-FFF2-40B4-BE49-F238E27FC236}">
                <a16:creationId xmlns:a16="http://schemas.microsoft.com/office/drawing/2014/main" id="{A775BBBA-E6D6-79C4-3460-CDD3F82BF09E}"/>
              </a:ext>
            </a:extLst>
          </p:cNvPr>
          <p:cNvSpPr/>
          <p:nvPr/>
        </p:nvSpPr>
        <p:spPr>
          <a:xfrm>
            <a:off x="5628688" y="4229619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6903F147-296C-972F-90BE-598F0111C0C4}"/>
              </a:ext>
            </a:extLst>
          </p:cNvPr>
          <p:cNvSpPr/>
          <p:nvPr/>
        </p:nvSpPr>
        <p:spPr>
          <a:xfrm>
            <a:off x="6013094" y="425220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ECC0ED97-E5BC-0608-17BA-2A4CC914EEC2}"/>
              </a:ext>
            </a:extLst>
          </p:cNvPr>
          <p:cNvSpPr/>
          <p:nvPr/>
        </p:nvSpPr>
        <p:spPr>
          <a:xfrm>
            <a:off x="6301125" y="425220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BCA4E44E-7586-9669-C88C-8833C1811E38}"/>
              </a:ext>
            </a:extLst>
          </p:cNvPr>
          <p:cNvSpPr/>
          <p:nvPr/>
        </p:nvSpPr>
        <p:spPr>
          <a:xfrm>
            <a:off x="6582821" y="4260994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026C301A-A5CA-9F84-0F17-471E36A76BC4}"/>
              </a:ext>
            </a:extLst>
          </p:cNvPr>
          <p:cNvSpPr/>
          <p:nvPr/>
        </p:nvSpPr>
        <p:spPr>
          <a:xfrm>
            <a:off x="6877208" y="425683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9900D856-658C-181E-650A-655CD17C6B7B}"/>
              </a:ext>
            </a:extLst>
          </p:cNvPr>
          <p:cNvSpPr/>
          <p:nvPr/>
        </p:nvSpPr>
        <p:spPr>
          <a:xfrm>
            <a:off x="7163094" y="4260994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D04D2B7D-5682-AE79-CC5A-3FD732965C27}"/>
              </a:ext>
            </a:extLst>
          </p:cNvPr>
          <p:cNvSpPr/>
          <p:nvPr/>
        </p:nvSpPr>
        <p:spPr>
          <a:xfrm>
            <a:off x="7448980" y="426515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A2510185-F418-658F-ED25-70C1E7D3978C}"/>
              </a:ext>
            </a:extLst>
          </p:cNvPr>
          <p:cNvSpPr/>
          <p:nvPr/>
        </p:nvSpPr>
        <p:spPr>
          <a:xfrm>
            <a:off x="7734866" y="4269308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FDCF274C-01A7-0B2F-C453-86ECC8DBDF62}"/>
              </a:ext>
            </a:extLst>
          </p:cNvPr>
          <p:cNvSpPr/>
          <p:nvPr/>
        </p:nvSpPr>
        <p:spPr>
          <a:xfrm>
            <a:off x="8029771" y="426769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09CE81E9-86BD-0ABD-489D-F5E7105A9308}"/>
              </a:ext>
            </a:extLst>
          </p:cNvPr>
          <p:cNvSpPr/>
          <p:nvPr/>
        </p:nvSpPr>
        <p:spPr>
          <a:xfrm>
            <a:off x="8311716" y="426515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B6118EA3-2D9C-D63B-B794-8719B4E627A5}"/>
              </a:ext>
            </a:extLst>
          </p:cNvPr>
          <p:cNvSpPr/>
          <p:nvPr/>
        </p:nvSpPr>
        <p:spPr>
          <a:xfrm>
            <a:off x="8605400" y="426515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2F6A1728-035E-5806-D26D-29E44EDA88FD}"/>
              </a:ext>
            </a:extLst>
          </p:cNvPr>
          <p:cNvSpPr/>
          <p:nvPr/>
        </p:nvSpPr>
        <p:spPr>
          <a:xfrm>
            <a:off x="8897166" y="4269308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64383E35-71FE-6B7C-C1F5-35B436BACE85}"/>
              </a:ext>
            </a:extLst>
          </p:cNvPr>
          <p:cNvSpPr/>
          <p:nvPr/>
        </p:nvSpPr>
        <p:spPr>
          <a:xfrm>
            <a:off x="9175796" y="426769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5F7EFBC6-2630-3250-C0CD-EFBE4BAD1C9B}"/>
              </a:ext>
            </a:extLst>
          </p:cNvPr>
          <p:cNvSpPr/>
          <p:nvPr/>
        </p:nvSpPr>
        <p:spPr>
          <a:xfrm>
            <a:off x="9475941" y="425683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6D439F25-1B32-D331-7990-75C7C0E4A595}"/>
              </a:ext>
            </a:extLst>
          </p:cNvPr>
          <p:cNvSpPr/>
          <p:nvPr/>
        </p:nvSpPr>
        <p:spPr>
          <a:xfrm>
            <a:off x="9769595" y="425358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3D011331-3E8C-1A8A-C2D0-01D1AF106744}"/>
              </a:ext>
            </a:extLst>
          </p:cNvPr>
          <p:cNvSpPr/>
          <p:nvPr/>
        </p:nvSpPr>
        <p:spPr>
          <a:xfrm>
            <a:off x="10038793" y="4248770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CBB350BA-5B59-D7CC-18C8-B6C7A372DE6F}"/>
              </a:ext>
            </a:extLst>
          </p:cNvPr>
          <p:cNvSpPr/>
          <p:nvPr/>
        </p:nvSpPr>
        <p:spPr>
          <a:xfrm>
            <a:off x="10345659" y="4253113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CBD317B3-7A89-BEBB-23D2-D7F12EDE9D08}"/>
              </a:ext>
            </a:extLst>
          </p:cNvPr>
          <p:cNvSpPr/>
          <p:nvPr/>
        </p:nvSpPr>
        <p:spPr>
          <a:xfrm>
            <a:off x="10633690" y="4248982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B914DCCB-689B-9DE2-A819-73635520B848}"/>
              </a:ext>
            </a:extLst>
          </p:cNvPr>
          <p:cNvCxnSpPr>
            <a:cxnSpLocks/>
          </p:cNvCxnSpPr>
          <p:nvPr/>
        </p:nvCxnSpPr>
        <p:spPr>
          <a:xfrm>
            <a:off x="2711624" y="3140968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ogen 9">
            <a:extLst>
              <a:ext uri="{FF2B5EF4-FFF2-40B4-BE49-F238E27FC236}">
                <a16:creationId xmlns:a16="http://schemas.microsoft.com/office/drawing/2014/main" id="{37CC8CCF-0A81-C487-38D3-E82579E4D426}"/>
              </a:ext>
            </a:extLst>
          </p:cNvPr>
          <p:cNvSpPr/>
          <p:nvPr/>
        </p:nvSpPr>
        <p:spPr>
          <a:xfrm rot="6349503">
            <a:off x="6666886" y="2049174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2CB348A5-E58C-4102-523F-26E6C1759797}"/>
              </a:ext>
            </a:extLst>
          </p:cNvPr>
          <p:cNvSpPr/>
          <p:nvPr/>
        </p:nvSpPr>
        <p:spPr>
          <a:xfrm rot="8618470">
            <a:off x="6558586" y="206465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3F4E3F77-3A08-C23E-4F3B-CD76403BDE52}"/>
              </a:ext>
            </a:extLst>
          </p:cNvPr>
          <p:cNvSpPr/>
          <p:nvPr/>
        </p:nvSpPr>
        <p:spPr>
          <a:xfrm rot="15025520">
            <a:off x="6431565" y="1946311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ogen 16">
            <a:extLst>
              <a:ext uri="{FF2B5EF4-FFF2-40B4-BE49-F238E27FC236}">
                <a16:creationId xmlns:a16="http://schemas.microsoft.com/office/drawing/2014/main" id="{7BDDA9CD-566B-F64C-EA94-3221A461DD6C}"/>
              </a:ext>
            </a:extLst>
          </p:cNvPr>
          <p:cNvSpPr/>
          <p:nvPr/>
        </p:nvSpPr>
        <p:spPr>
          <a:xfrm rot="6349503">
            <a:off x="6648594" y="2058211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11039836-785A-4567-B704-9FE95BCC6708}"/>
              </a:ext>
            </a:extLst>
          </p:cNvPr>
          <p:cNvSpPr/>
          <p:nvPr/>
        </p:nvSpPr>
        <p:spPr>
          <a:xfrm rot="1735463">
            <a:off x="6593103" y="1888463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Bogen 18">
            <a:extLst>
              <a:ext uri="{FF2B5EF4-FFF2-40B4-BE49-F238E27FC236}">
                <a16:creationId xmlns:a16="http://schemas.microsoft.com/office/drawing/2014/main" id="{923A0260-F44D-B706-E116-F7A9D8B48BD2}"/>
              </a:ext>
            </a:extLst>
          </p:cNvPr>
          <p:cNvSpPr/>
          <p:nvPr/>
        </p:nvSpPr>
        <p:spPr>
          <a:xfrm rot="16899736">
            <a:off x="7488626" y="227083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F8EC0AF9-397B-0654-14D6-E496BD5798B7}"/>
              </a:ext>
            </a:extLst>
          </p:cNvPr>
          <p:cNvSpPr/>
          <p:nvPr/>
        </p:nvSpPr>
        <p:spPr>
          <a:xfrm rot="18976102">
            <a:off x="7556980" y="2211483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Bogen 20">
            <a:extLst>
              <a:ext uri="{FF2B5EF4-FFF2-40B4-BE49-F238E27FC236}">
                <a16:creationId xmlns:a16="http://schemas.microsoft.com/office/drawing/2014/main" id="{4C574920-88AD-3952-9F78-592D0916B6CF}"/>
              </a:ext>
            </a:extLst>
          </p:cNvPr>
          <p:cNvSpPr/>
          <p:nvPr/>
        </p:nvSpPr>
        <p:spPr>
          <a:xfrm rot="13069732">
            <a:off x="7457800" y="2382334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769AFB15-EFF7-94A7-0F56-390AB26F5967}"/>
              </a:ext>
            </a:extLst>
          </p:cNvPr>
          <p:cNvSpPr/>
          <p:nvPr/>
        </p:nvSpPr>
        <p:spPr>
          <a:xfrm rot="20630158">
            <a:off x="7502865" y="2263427"/>
            <a:ext cx="300910" cy="203819"/>
          </a:xfrm>
          <a:prstGeom prst="arc">
            <a:avLst>
              <a:gd name="adj1" fmla="val 1585361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Bogen 25">
            <a:extLst>
              <a:ext uri="{FF2B5EF4-FFF2-40B4-BE49-F238E27FC236}">
                <a16:creationId xmlns:a16="http://schemas.microsoft.com/office/drawing/2014/main" id="{FD10075F-C64D-848E-7F28-ABCE85995A88}"/>
              </a:ext>
            </a:extLst>
          </p:cNvPr>
          <p:cNvSpPr/>
          <p:nvPr/>
        </p:nvSpPr>
        <p:spPr>
          <a:xfrm rot="14244793">
            <a:off x="8119097" y="192286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>
            <a:extLst>
              <a:ext uri="{FF2B5EF4-FFF2-40B4-BE49-F238E27FC236}">
                <a16:creationId xmlns:a16="http://schemas.microsoft.com/office/drawing/2014/main" id="{B56F0992-6045-5DE6-1B03-4943FA156814}"/>
              </a:ext>
            </a:extLst>
          </p:cNvPr>
          <p:cNvSpPr/>
          <p:nvPr/>
        </p:nvSpPr>
        <p:spPr>
          <a:xfrm rot="8618470">
            <a:off x="8180785" y="1980499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0E662F60-36F9-F16D-80B4-773D1AF1D6FA}"/>
              </a:ext>
            </a:extLst>
          </p:cNvPr>
          <p:cNvSpPr/>
          <p:nvPr/>
        </p:nvSpPr>
        <p:spPr>
          <a:xfrm rot="15025520">
            <a:off x="8091688" y="1892965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Bogen 36">
            <a:extLst>
              <a:ext uri="{FF2B5EF4-FFF2-40B4-BE49-F238E27FC236}">
                <a16:creationId xmlns:a16="http://schemas.microsoft.com/office/drawing/2014/main" id="{772B6D18-620F-80F7-4C59-D26AE9D95947}"/>
              </a:ext>
            </a:extLst>
          </p:cNvPr>
          <p:cNvSpPr/>
          <p:nvPr/>
        </p:nvSpPr>
        <p:spPr>
          <a:xfrm rot="10457406">
            <a:off x="8149992" y="1985332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C7B5F84D-92F3-25DD-A1E3-316F296F1FD9}"/>
              </a:ext>
            </a:extLst>
          </p:cNvPr>
          <p:cNvSpPr/>
          <p:nvPr/>
        </p:nvSpPr>
        <p:spPr>
          <a:xfrm rot="1735463">
            <a:off x="8253226" y="1835117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Bogen 39">
            <a:extLst>
              <a:ext uri="{FF2B5EF4-FFF2-40B4-BE49-F238E27FC236}">
                <a16:creationId xmlns:a16="http://schemas.microsoft.com/office/drawing/2014/main" id="{9FADFAFD-074C-0889-EC25-845645682F5A}"/>
              </a:ext>
            </a:extLst>
          </p:cNvPr>
          <p:cNvSpPr/>
          <p:nvPr/>
        </p:nvSpPr>
        <p:spPr>
          <a:xfrm rot="7234934">
            <a:off x="7599978" y="148645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Bogen 40">
            <a:extLst>
              <a:ext uri="{FF2B5EF4-FFF2-40B4-BE49-F238E27FC236}">
                <a16:creationId xmlns:a16="http://schemas.microsoft.com/office/drawing/2014/main" id="{7D14EE28-E860-E0CD-E165-EB65EF46E66E}"/>
              </a:ext>
            </a:extLst>
          </p:cNvPr>
          <p:cNvSpPr/>
          <p:nvPr/>
        </p:nvSpPr>
        <p:spPr>
          <a:xfrm rot="8618470">
            <a:off x="7549894" y="1479308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Bogen 41">
            <a:extLst>
              <a:ext uri="{FF2B5EF4-FFF2-40B4-BE49-F238E27FC236}">
                <a16:creationId xmlns:a16="http://schemas.microsoft.com/office/drawing/2014/main" id="{3946E7AF-5F30-3A4E-3830-B7E00FCF12A8}"/>
              </a:ext>
            </a:extLst>
          </p:cNvPr>
          <p:cNvSpPr/>
          <p:nvPr/>
        </p:nvSpPr>
        <p:spPr>
          <a:xfrm rot="15025520">
            <a:off x="7469474" y="1359369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Bogen 42">
            <a:extLst>
              <a:ext uri="{FF2B5EF4-FFF2-40B4-BE49-F238E27FC236}">
                <a16:creationId xmlns:a16="http://schemas.microsoft.com/office/drawing/2014/main" id="{AC112A23-7C7D-0276-4AE1-CED06B9789A6}"/>
              </a:ext>
            </a:extLst>
          </p:cNvPr>
          <p:cNvSpPr/>
          <p:nvPr/>
        </p:nvSpPr>
        <p:spPr>
          <a:xfrm rot="6349503">
            <a:off x="7593528" y="1489755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Bogen 44">
            <a:extLst>
              <a:ext uri="{FF2B5EF4-FFF2-40B4-BE49-F238E27FC236}">
                <a16:creationId xmlns:a16="http://schemas.microsoft.com/office/drawing/2014/main" id="{4CD7F990-E443-1E16-FFAB-35077D6A6AC2}"/>
              </a:ext>
            </a:extLst>
          </p:cNvPr>
          <p:cNvSpPr/>
          <p:nvPr/>
        </p:nvSpPr>
        <p:spPr>
          <a:xfrm rot="1735463">
            <a:off x="7547434" y="1287976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Bogen 45">
            <a:extLst>
              <a:ext uri="{FF2B5EF4-FFF2-40B4-BE49-F238E27FC236}">
                <a16:creationId xmlns:a16="http://schemas.microsoft.com/office/drawing/2014/main" id="{9D5A1438-57DF-D986-28A2-0C1F1F4E0EBB}"/>
              </a:ext>
            </a:extLst>
          </p:cNvPr>
          <p:cNvSpPr/>
          <p:nvPr/>
        </p:nvSpPr>
        <p:spPr>
          <a:xfrm rot="6349503">
            <a:off x="8844007" y="1512281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Bogen 47">
            <a:extLst>
              <a:ext uri="{FF2B5EF4-FFF2-40B4-BE49-F238E27FC236}">
                <a16:creationId xmlns:a16="http://schemas.microsoft.com/office/drawing/2014/main" id="{2D7E51A0-6D06-E95B-F9E4-05FD1666DEB0}"/>
              </a:ext>
            </a:extLst>
          </p:cNvPr>
          <p:cNvSpPr/>
          <p:nvPr/>
        </p:nvSpPr>
        <p:spPr>
          <a:xfrm rot="9629248">
            <a:off x="8715657" y="149961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Bogen 48">
            <a:extLst>
              <a:ext uri="{FF2B5EF4-FFF2-40B4-BE49-F238E27FC236}">
                <a16:creationId xmlns:a16="http://schemas.microsoft.com/office/drawing/2014/main" id="{1707813F-985B-C3F9-A7FA-52E9D117D63E}"/>
              </a:ext>
            </a:extLst>
          </p:cNvPr>
          <p:cNvSpPr/>
          <p:nvPr/>
        </p:nvSpPr>
        <p:spPr>
          <a:xfrm rot="12468546">
            <a:off x="8637896" y="1522252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A54CC562-42EF-0078-E262-CED861055793}"/>
              </a:ext>
            </a:extLst>
          </p:cNvPr>
          <p:cNvSpPr/>
          <p:nvPr/>
        </p:nvSpPr>
        <p:spPr>
          <a:xfrm rot="1735463">
            <a:off x="8770224" y="1351570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Bogen 52">
            <a:extLst>
              <a:ext uri="{FF2B5EF4-FFF2-40B4-BE49-F238E27FC236}">
                <a16:creationId xmlns:a16="http://schemas.microsoft.com/office/drawing/2014/main" id="{E78BFE5B-3F43-B816-A5F5-9EEE35359C1B}"/>
              </a:ext>
            </a:extLst>
          </p:cNvPr>
          <p:cNvSpPr/>
          <p:nvPr/>
        </p:nvSpPr>
        <p:spPr>
          <a:xfrm rot="20601820">
            <a:off x="9122379" y="249130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Bogen 54">
            <a:extLst>
              <a:ext uri="{FF2B5EF4-FFF2-40B4-BE49-F238E27FC236}">
                <a16:creationId xmlns:a16="http://schemas.microsoft.com/office/drawing/2014/main" id="{8F52DF9B-7914-9D31-8D8C-3BF796AB575D}"/>
              </a:ext>
            </a:extLst>
          </p:cNvPr>
          <p:cNvSpPr/>
          <p:nvPr/>
        </p:nvSpPr>
        <p:spPr>
          <a:xfrm rot="20048735">
            <a:off x="9120271" y="2455331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Bogen 55">
            <a:extLst>
              <a:ext uri="{FF2B5EF4-FFF2-40B4-BE49-F238E27FC236}">
                <a16:creationId xmlns:a16="http://schemas.microsoft.com/office/drawing/2014/main" id="{DAFE70C8-8373-B5A2-7AEC-31FCF2BB9DF4}"/>
              </a:ext>
            </a:extLst>
          </p:cNvPr>
          <p:cNvSpPr/>
          <p:nvPr/>
        </p:nvSpPr>
        <p:spPr>
          <a:xfrm rot="15025520">
            <a:off x="9020711" y="2530813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Bogen 57">
            <a:extLst>
              <a:ext uri="{FF2B5EF4-FFF2-40B4-BE49-F238E27FC236}">
                <a16:creationId xmlns:a16="http://schemas.microsoft.com/office/drawing/2014/main" id="{514DEBFF-728E-5184-497E-0A7B768F88B0}"/>
              </a:ext>
            </a:extLst>
          </p:cNvPr>
          <p:cNvSpPr/>
          <p:nvPr/>
        </p:nvSpPr>
        <p:spPr>
          <a:xfrm rot="5400000">
            <a:off x="9140793" y="2575148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8779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9485B-BCA2-A1EC-CA8F-9231EFEA0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9B9E7-4A19-5E4A-89F7-6E23566CC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6FFCAE-6A77-A9F4-44E0-28A8100562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Operator    can form the one magnon state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Does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not fulfill</a:t>
            </a:r>
            <a:r>
              <a:rPr lang="en-US" dirty="0"/>
              <a:t> the Boson commutation relations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Close for small excitation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0031FE-9489-5B4F-64B1-67D69BD64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BCCB36-A6BB-370E-297E-4871475319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1799" y="6453336"/>
            <a:ext cx="1246717" cy="216024"/>
          </a:xfrm>
        </p:spPr>
        <p:txBody>
          <a:bodyPr/>
          <a:lstStyle/>
          <a:p>
            <a:fld id="{C05EE493-AD2E-4872-B2F6-8F12A747F0A5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5F17614-0E67-A379-1587-2C6FFD743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23EEACAB-0E88-9906-2BD2-F3BAC551D6B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932" y="3124182"/>
            <a:ext cx="3744407" cy="63708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C382284-E14A-2CC9-10E8-0AA81963330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667" y="4840782"/>
            <a:ext cx="5690411" cy="1399911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2ADD2671-0D6F-E47C-BB86-384F640B2F0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491" y="4222480"/>
            <a:ext cx="1547839" cy="34511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C57863F-65B7-FAE6-CB22-D3F54D34A97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84" y="299128"/>
            <a:ext cx="3282327" cy="63324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3850E77-54F1-A88F-8EED-57B73E15DEF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92" y="5164356"/>
            <a:ext cx="1212952" cy="376381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3D034C55-29FF-8191-E4DB-0D8B43ACEB4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9" y="5602188"/>
            <a:ext cx="1214835" cy="33107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6686DEF-7741-63AF-A535-B3F3451FD33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606" y="1624894"/>
            <a:ext cx="3600837" cy="1147814"/>
          </a:xfrm>
          <a:prstGeom prst="rect">
            <a:avLst/>
          </a:prstGeom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1C6F9887-FBFB-0634-85D3-05FBF03E611F}"/>
              </a:ext>
            </a:extLst>
          </p:cNvPr>
          <p:cNvSpPr/>
          <p:nvPr/>
        </p:nvSpPr>
        <p:spPr>
          <a:xfrm>
            <a:off x="8492787" y="1008594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1D491E55-BB37-5AB5-CF00-9F33C271CF89}"/>
              </a:ext>
            </a:extLst>
          </p:cNvPr>
          <p:cNvSpPr/>
          <p:nvPr/>
        </p:nvSpPr>
        <p:spPr>
          <a:xfrm rot="2719687">
            <a:off x="6948475" y="4544892"/>
            <a:ext cx="140016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L-Form 11">
            <a:extLst>
              <a:ext uri="{FF2B5EF4-FFF2-40B4-BE49-F238E27FC236}">
                <a16:creationId xmlns:a16="http://schemas.microsoft.com/office/drawing/2014/main" id="{23E76218-E186-CA7D-DCEE-F5C7E79CE84A}"/>
              </a:ext>
            </a:extLst>
          </p:cNvPr>
          <p:cNvSpPr/>
          <p:nvPr/>
        </p:nvSpPr>
        <p:spPr>
          <a:xfrm rot="18355635">
            <a:off x="2635745" y="5292102"/>
            <a:ext cx="576102" cy="375568"/>
          </a:xfrm>
          <a:prstGeom prst="corner">
            <a:avLst>
              <a:gd name="adj1" fmla="val 41348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Multiplikationszeichen 12">
            <a:extLst>
              <a:ext uri="{FF2B5EF4-FFF2-40B4-BE49-F238E27FC236}">
                <a16:creationId xmlns:a16="http://schemas.microsoft.com/office/drawing/2014/main" id="{8F74B712-5826-AAF0-A3E5-6974AAD61B36}"/>
              </a:ext>
            </a:extLst>
          </p:cNvPr>
          <p:cNvSpPr/>
          <p:nvPr/>
        </p:nvSpPr>
        <p:spPr>
          <a:xfrm>
            <a:off x="10685047" y="4246529"/>
            <a:ext cx="642154" cy="76322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BF00E6A-15E5-EE9F-ECCC-6893DDC6A57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772708"/>
            <a:ext cx="178661" cy="24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31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D69CC-6907-1D57-AE96-DC9BED4B9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C01CC80-CEFD-4538-B322-877FFB570F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1252" y="2055701"/>
            <a:ext cx="5568949" cy="4103687"/>
          </a:xfrm>
        </p:spPr>
        <p:txBody>
          <a:bodyPr/>
          <a:lstStyle/>
          <a:p>
            <a:r>
              <a:rPr lang="en-US" dirty="0"/>
              <a:t>Fourier transform back to lattice operators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A3E8C3-C0E5-1F0C-5A11-7FF3BEF2C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D91CDE-BAF1-0223-BE9D-5EF1BEAD7E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76CB510-2F91-5509-DF79-82BAFDAF3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56655489-DA4F-35E0-0A1F-7F71C47D0B8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2426300"/>
            <a:ext cx="1423405" cy="57952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0958EE3-A454-6D7D-6493-34F238FB0AE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2457279"/>
            <a:ext cx="1425289" cy="57952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25C5AF8B-F7BF-EEFF-4905-E52F82BB5AF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346" y="3298022"/>
            <a:ext cx="1360154" cy="35296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BEF00CCF-3862-CF76-9DC6-1885ADE174E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646" y="3259453"/>
            <a:ext cx="1366570" cy="359612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16B31F2-A61A-30BA-6BD0-B0EED2763F5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173" y="3929053"/>
            <a:ext cx="991110" cy="356911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36B481C0-7435-63B4-1DEC-D40CB87296D0}"/>
              </a:ext>
            </a:extLst>
          </p:cNvPr>
          <p:cNvSpPr txBox="1"/>
          <p:nvPr/>
        </p:nvSpPr>
        <p:spPr>
          <a:xfrm>
            <a:off x="9122204" y="3854079"/>
            <a:ext cx="29504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number of bosons/magnons.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A magnon reduces the z-comp of the magnetization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6894D132-AFA5-0DEA-2E0F-11A46B74A28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646" y="4867152"/>
            <a:ext cx="1492065" cy="35552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AD9EE41-E05C-2138-3AC3-0EBA2D6DEB7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60" y="268331"/>
            <a:ext cx="3545373" cy="64131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20697B1-360F-0759-1931-483A7C4EF438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60" y="1049082"/>
            <a:ext cx="3744407" cy="637084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8581A94D-5172-6E91-BAC5-EDE15C8F3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D405910D-DFD8-4BF0-9B33-6D6723554C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Operator    can form the one magnon state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Does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not fulfill</a:t>
            </a:r>
            <a:r>
              <a:rPr lang="en-US" dirty="0"/>
              <a:t> the Boson commutation relations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Close for small excitation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1B077BE-3975-AA27-2C98-00FA16C0A97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772708"/>
            <a:ext cx="178661" cy="246835"/>
          </a:xfrm>
          <a:prstGeom prst="rect">
            <a:avLst/>
          </a:prstGeom>
        </p:spPr>
      </p:pic>
      <p:sp>
        <p:nvSpPr>
          <p:cNvPr id="16" name="Pfeil: nach unten 15">
            <a:extLst>
              <a:ext uri="{FF2B5EF4-FFF2-40B4-BE49-F238E27FC236}">
                <a16:creationId xmlns:a16="http://schemas.microsoft.com/office/drawing/2014/main" id="{F71ECCF2-9E44-D05C-9A37-641354C06915}"/>
              </a:ext>
            </a:extLst>
          </p:cNvPr>
          <p:cNvSpPr/>
          <p:nvPr/>
        </p:nvSpPr>
        <p:spPr>
          <a:xfrm rot="5400000">
            <a:off x="8626580" y="4769479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9776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E86D54D-E363-A3E4-1406-73F65E80D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EB1D3E-BA04-E747-4DA4-735372543E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this we will look at an operator b that can form our one magnon state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operator does not fulfill the Boson commutation relations, but is close for small excitation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means we can search for a correction of those terms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EF1234-48C2-4C18-8444-8AFE8E7388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Fourier transform back to lattice operators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A9C478D-DBEB-56BF-19B7-54F076056E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57BF19-1BAF-A9C4-6B84-17304BE78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0E05A60-479C-29CE-45C9-70368BB5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0449A3CA-9C70-AAAA-1819-AA2BA5068F2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900" y="3032170"/>
            <a:ext cx="1492065" cy="35552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46E9606-8843-55DA-49D4-3A7E613ADE11}"/>
              </a:ext>
            </a:extLst>
          </p:cNvPr>
          <p:cNvSpPr txBox="1"/>
          <p:nvPr/>
        </p:nvSpPr>
        <p:spPr>
          <a:xfrm>
            <a:off x="7104112" y="3433525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using</a:t>
            </a:r>
            <a:endParaRPr lang="de-DE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11B90E76-9FD7-F14C-E4DD-FBFAA049F42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207" y="3525966"/>
            <a:ext cx="1380151" cy="120454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D9721A89-DE48-E1B4-75B9-0F2981F73451}"/>
              </a:ext>
            </a:extLst>
          </p:cNvPr>
          <p:cNvSpPr txBox="1"/>
          <p:nvPr/>
        </p:nvSpPr>
        <p:spPr>
          <a:xfrm>
            <a:off x="6896081" y="4830079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we</a:t>
            </a:r>
            <a:r>
              <a:rPr lang="de-DE" sz="1600" dirty="0"/>
              <a:t> find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DC093247-A0A2-4F2B-3B38-9DDFED66D53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851" y="4888595"/>
            <a:ext cx="2846723" cy="34730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B3894FB-33D5-984F-E95F-3280EB91788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076" y="2484501"/>
            <a:ext cx="1366570" cy="35961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466CA25-345E-A690-4EEC-70E8DF5CD6C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741" y="2510482"/>
            <a:ext cx="1360154" cy="352966"/>
          </a:xfrm>
          <a:prstGeom prst="rect">
            <a:avLst/>
          </a:prstGeom>
        </p:spPr>
      </p:pic>
      <p:sp>
        <p:nvSpPr>
          <p:cNvPr id="15" name="Titel 1">
            <a:extLst>
              <a:ext uri="{FF2B5EF4-FFF2-40B4-BE49-F238E27FC236}">
                <a16:creationId xmlns:a16="http://schemas.microsoft.com/office/drawing/2014/main" id="{7B317D76-3487-AD38-B00E-9BBB4A3BE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BADA7245-6156-9682-3593-B3287CCEB6C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60" y="268331"/>
            <a:ext cx="3545373" cy="64131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8215375-77B2-94E5-5C80-D46ABD72540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60" y="1049082"/>
            <a:ext cx="3744407" cy="637084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0AF2BBB8-D1F5-8416-55F2-6FFB61FE4EE8}"/>
              </a:ext>
            </a:extLst>
          </p:cNvPr>
          <p:cNvSpPr/>
          <p:nvPr/>
        </p:nvSpPr>
        <p:spPr>
          <a:xfrm>
            <a:off x="3575720" y="2780928"/>
            <a:ext cx="144016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F793F702-BFA1-F4C9-C7C5-0274277B3DD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46" y="2772708"/>
            <a:ext cx="94476" cy="24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57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5BF36-95E0-B724-2A73-5DDD77B1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3BD774-6A2B-9581-1D3A-8709957EB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(HP)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1B50DB-730D-100D-94DB-C68B2993C6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More sophisticated attempt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HP framework is a powerful method for calculating dispersions and higher order interactions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3F8F8B-DB07-000A-9D1E-C0B6FDE2A4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6359EB-457D-A1BE-79A7-A235F672D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D6FDCE-3B77-0F1F-97CA-AC4604016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8C189E4-6545-9620-57FC-CC14A1EE519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6" y="2780928"/>
            <a:ext cx="3076571" cy="45561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5051645-9056-DD71-AC20-30B2540CBC2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A46DE29-15B6-E4FB-57AA-E2980591559E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989234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E747E2-8C58-21DE-01F5-4792011CA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EE3195-F535-2C1C-E71C-6A24D762A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188640"/>
            <a:ext cx="844761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(HP)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F47BFC-06A1-AFB1-39B7-E4E7172E2C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394F05-1959-D472-A9CE-F771E1DB6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0F398F-A91C-6598-5339-5ADD14804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FC2B85C-C0E9-B8F7-3A9A-3C9FD32FB07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800695"/>
            <a:ext cx="9996876" cy="5518997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BEB9A443-DF51-D080-5E9A-4269D8B25C8A}"/>
              </a:ext>
            </a:extLst>
          </p:cNvPr>
          <p:cNvSpPr/>
          <p:nvPr/>
        </p:nvSpPr>
        <p:spPr>
          <a:xfrm>
            <a:off x="1571732" y="674298"/>
            <a:ext cx="9048536" cy="5202974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507398F-2850-3015-CF93-EA1EECCCAFC6}"/>
              </a:ext>
            </a:extLst>
          </p:cNvPr>
          <p:cNvSpPr/>
          <p:nvPr/>
        </p:nvSpPr>
        <p:spPr>
          <a:xfrm>
            <a:off x="1564117" y="5877272"/>
            <a:ext cx="7628227" cy="503062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4587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2638E-A553-F452-638F-AC6298D87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232105-48A2-C791-943A-A04DB3B0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9E2BC7-F2F9-6CEF-078C-7CB569A70A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Not so sophisticated anymore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Only linear Spin-Wave theory using the linearized HP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06DDEC-B6C7-7DCB-7387-BA9F7D476D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04112" y="2337972"/>
            <a:ext cx="5568949" cy="4103687"/>
          </a:xfrm>
        </p:spPr>
        <p:txBody>
          <a:bodyPr/>
          <a:lstStyle/>
          <a:p>
            <a:r>
              <a:rPr lang="en-US" dirty="0"/>
              <a:t>Linearized form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1779D0-35AF-C0C4-458D-0788FB692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1FAB0C-2BE6-59AA-AC1B-FA0BBA6DBD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BAE50AF-CA50-39C8-2659-E46D61567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F2E2D2F2-0FA5-BC00-3BF5-3D7CB8B7A5C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2687805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8960234B-8210-F09A-A8C1-075F906654F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09" y="3702057"/>
            <a:ext cx="6016503" cy="2189399"/>
          </a:xfrm>
          <a:prstGeom prst="rect">
            <a:avLst/>
          </a:prstGeom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0310963F-E078-3FFC-074F-1AB80F61F180}"/>
              </a:ext>
            </a:extLst>
          </p:cNvPr>
          <p:cNvSpPr/>
          <p:nvPr/>
        </p:nvSpPr>
        <p:spPr>
          <a:xfrm>
            <a:off x="9222806" y="2203114"/>
            <a:ext cx="360040" cy="4426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0158A4F-A8D0-F402-7255-7006B564E3C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FBB32C4-540F-3CCF-7572-4B29663D50A8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2FEE483-78A8-CCF6-5C48-275B707DB6E2}"/>
              </a:ext>
            </a:extLst>
          </p:cNvPr>
          <p:cNvSpPr/>
          <p:nvPr/>
        </p:nvSpPr>
        <p:spPr>
          <a:xfrm>
            <a:off x="549457" y="4365104"/>
            <a:ext cx="6118893" cy="1727722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16005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8D1B5-013C-F346-413E-8C5FC2977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5D033C-7213-6CAE-B79A-C9617EF88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2F3189-1564-D049-60B1-686E23E233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0749" y="1196752"/>
            <a:ext cx="5568951" cy="4103687"/>
          </a:xfrm>
        </p:spPr>
        <p:txBody>
          <a:bodyPr/>
          <a:lstStyle/>
          <a:p>
            <a:r>
              <a:rPr lang="en-US" dirty="0"/>
              <a:t>We want to express the Hamiltonian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2015A6-8748-CA5B-F862-BE389BC42E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D12B5E-4B6A-EC75-79C4-0421771F72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BF0B2A6-9AA7-FB4D-4126-9ABC3873B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203DE9AF-FD68-3772-FD76-567CB6D0DD5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8" y="569417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ED559BC-0F45-426A-D954-9DFF015E13A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60" y="1778530"/>
            <a:ext cx="7034535" cy="425918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AD5E907A-05AA-1445-2F90-B28E557C5760}"/>
              </a:ext>
            </a:extLst>
          </p:cNvPr>
          <p:cNvSpPr txBox="1"/>
          <p:nvPr/>
        </p:nvSpPr>
        <p:spPr>
          <a:xfrm>
            <a:off x="7420195" y="4869160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These would be magnon-magnon interactions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31DEBFE-53BB-2C84-6A3D-3354F9864477}"/>
              </a:ext>
            </a:extLst>
          </p:cNvPr>
          <p:cNvSpPr/>
          <p:nvPr/>
        </p:nvSpPr>
        <p:spPr>
          <a:xfrm>
            <a:off x="480468" y="2420863"/>
            <a:ext cx="6954816" cy="280833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35461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6B167-D9EB-B5BE-8492-A77E51C1D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A6453F-180C-1AFB-5656-DB9945CE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6711CD-0CEA-343E-A161-9E21934E25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We want to express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3D4B87-800F-6A61-9FA3-850BFFB390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EFAB13-BE6F-CB73-FFF8-4A914455E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DC7CB83-36C9-1CEA-54FA-0D35552F8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9ED448E7-8E24-B9B3-A9F4-3B2DACAF0EB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72" y="460830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128FD91-E685-A802-70BE-F44950EC561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41" y="1396393"/>
            <a:ext cx="5625794" cy="729618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0E942BE1-5D92-5D72-FD74-32F04602C68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3067476"/>
            <a:ext cx="7024165" cy="3075827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982A091-512B-A95A-DB1A-A8CA3583BF09}"/>
              </a:ext>
            </a:extLst>
          </p:cNvPr>
          <p:cNvSpPr txBox="1"/>
          <p:nvPr/>
        </p:nvSpPr>
        <p:spPr>
          <a:xfrm>
            <a:off x="7435284" y="5328822"/>
            <a:ext cx="4392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 practically unsolvable for real systems</a:t>
            </a:r>
            <a:endParaRPr lang="de-DE" sz="16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90DF144-9A39-5579-0980-783D42E13171}"/>
              </a:ext>
            </a:extLst>
          </p:cNvPr>
          <p:cNvSpPr/>
          <p:nvPr/>
        </p:nvSpPr>
        <p:spPr>
          <a:xfrm>
            <a:off x="1199456" y="3564711"/>
            <a:ext cx="6286070" cy="257859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06139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E4943-1E5E-BAB4-D830-264B03F63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E49F9-1AA5-8BC6-322D-6738BEB1F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BEF687-7C1B-34A3-B333-A8B664A657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We want to express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54290F-9147-2FA2-34C8-22CF291B69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4B0F23-2C2C-A61E-C61C-5A943A4FF7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6D38E59-EAAD-3F8F-1487-79B3D42A2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7DF5297-1308-2130-AD71-62E2C842794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61" y="3099730"/>
            <a:ext cx="4888445" cy="2956002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19316BA-73CB-61C1-6797-42BDADE28929}"/>
              </a:ext>
            </a:extLst>
          </p:cNvPr>
          <p:cNvSpPr/>
          <p:nvPr/>
        </p:nvSpPr>
        <p:spPr>
          <a:xfrm>
            <a:off x="1136408" y="3644330"/>
            <a:ext cx="4605640" cy="1740136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7F74108-EE5F-FFBB-0A29-BE5DA98428B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41" y="1396393"/>
            <a:ext cx="5625794" cy="72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787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37132-0766-D6B9-C97D-EDB572E8F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0ECBB-F1D3-A3C4-CCC7-185CBF3CE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850E0F-2A35-0BDA-037F-6CDF2E475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We want to express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C1DB7C-C891-B2C2-2782-97476EE26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BDC32D-F1D4-0E53-5DA9-FFF6E54D6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87BD23F-29D9-A8DD-C3BB-150973E98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5138D03-053A-8198-9551-210DA6606E4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61" y="3099730"/>
            <a:ext cx="4888445" cy="2956002"/>
          </a:xfrm>
          <a:prstGeom prst="rect">
            <a:avLst/>
          </a:prstGeom>
        </p:spPr>
      </p:pic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CCC64A5-4944-FEA0-35CA-2671FBC30A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0350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EBC176E-A39D-0842-0EA6-5FDF77BBCB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55" y="1941670"/>
            <a:ext cx="2721073" cy="117467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0FEB0B9-CB42-8498-0976-286CCEE2BBA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3568526"/>
            <a:ext cx="3447466" cy="527848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6CBBA5C3-D2F4-DB1F-FC1B-FF10C9A4FE01}"/>
              </a:ext>
            </a:extLst>
          </p:cNvPr>
          <p:cNvSpPr/>
          <p:nvPr/>
        </p:nvSpPr>
        <p:spPr>
          <a:xfrm>
            <a:off x="1136408" y="3644330"/>
            <a:ext cx="4605640" cy="1740136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82D6170-9722-15A1-7835-C9AA3D00846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41" y="1396393"/>
            <a:ext cx="5625794" cy="72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6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1020" y="1685992"/>
            <a:ext cx="4524802" cy="4366611"/>
          </a:xfrm>
        </p:spPr>
        <p:txBody>
          <a:bodyPr/>
          <a:lstStyle/>
          <a:p>
            <a:r>
              <a:rPr lang="en-US" dirty="0"/>
              <a:t>Scope</a:t>
            </a:r>
          </a:p>
          <a:p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27F6B26-A6ED-9CC9-8AA4-9690D623329F}"/>
              </a:ext>
            </a:extLst>
          </p:cNvPr>
          <p:cNvSpPr/>
          <p:nvPr/>
        </p:nvSpPr>
        <p:spPr>
          <a:xfrm>
            <a:off x="4296426" y="2111350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Lamor</a:t>
            </a:r>
            <a:r>
              <a:rPr lang="de-DE" dirty="0"/>
              <a:t> </a:t>
            </a:r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20BA94D-5759-DDE0-86C8-3208FA61B60C}"/>
              </a:ext>
            </a:extLst>
          </p:cNvPr>
          <p:cNvSpPr/>
          <p:nvPr/>
        </p:nvSpPr>
        <p:spPr>
          <a:xfrm>
            <a:off x="6609066" y="2135168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Landau</a:t>
            </a:r>
          </a:p>
          <a:p>
            <a:pPr algn="ctr"/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63FBCE6-D30B-E1B1-16EA-D8ECECD4C601}"/>
              </a:ext>
            </a:extLst>
          </p:cNvPr>
          <p:cNvSpPr/>
          <p:nvPr/>
        </p:nvSpPr>
        <p:spPr>
          <a:xfrm>
            <a:off x="6609066" y="3399482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Pauli</a:t>
            </a:r>
          </a:p>
          <a:p>
            <a:pPr algn="ctr"/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E2A590E-A05D-8D60-3A67-AB950B80DC1D}"/>
              </a:ext>
            </a:extLst>
          </p:cNvPr>
          <p:cNvSpPr/>
          <p:nvPr/>
        </p:nvSpPr>
        <p:spPr>
          <a:xfrm>
            <a:off x="4296426" y="3399482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Langevin</a:t>
            </a:r>
            <a:r>
              <a:rPr lang="de-DE" dirty="0"/>
              <a:t> </a:t>
            </a:r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AE0FDB35-C9A5-9AD0-3453-9E9C250F6D42}"/>
              </a:ext>
            </a:extLst>
          </p:cNvPr>
          <p:cNvSpPr/>
          <p:nvPr/>
        </p:nvSpPr>
        <p:spPr>
          <a:xfrm>
            <a:off x="4296426" y="1383732"/>
            <a:ext cx="2160240" cy="57610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Bound e</a:t>
            </a:r>
            <a:r>
              <a:rPr lang="de-DE" baseline="30000" dirty="0"/>
              <a:t>-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4AD83D1A-D151-1AFD-F125-A615532D59DB}"/>
              </a:ext>
            </a:extLst>
          </p:cNvPr>
          <p:cNvSpPr/>
          <p:nvPr/>
        </p:nvSpPr>
        <p:spPr>
          <a:xfrm>
            <a:off x="6609066" y="1383732"/>
            <a:ext cx="2160240" cy="5761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Quasi-</a:t>
            </a:r>
            <a:r>
              <a:rPr lang="de-DE" dirty="0" err="1"/>
              <a:t>free</a:t>
            </a:r>
            <a:r>
              <a:rPr lang="de-DE" dirty="0"/>
              <a:t> e</a:t>
            </a:r>
            <a:r>
              <a:rPr lang="de-DE" baseline="30000" dirty="0"/>
              <a:t>-</a:t>
            </a:r>
            <a:endParaRPr lang="de-DE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276D500D-9419-3715-F8AB-9B614E48DACC}"/>
              </a:ext>
            </a:extLst>
          </p:cNvPr>
          <p:cNvSpPr/>
          <p:nvPr/>
        </p:nvSpPr>
        <p:spPr>
          <a:xfrm>
            <a:off x="3158608" y="2111350"/>
            <a:ext cx="985418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Dia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6C5894B8-5C23-F93C-6D0C-A90430DFB0FC}"/>
              </a:ext>
            </a:extLst>
          </p:cNvPr>
          <p:cNvSpPr/>
          <p:nvPr/>
        </p:nvSpPr>
        <p:spPr>
          <a:xfrm>
            <a:off x="3158608" y="3399482"/>
            <a:ext cx="985418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Para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E234622B-6A75-0923-7DF3-C62EC388F409}"/>
              </a:ext>
            </a:extLst>
          </p:cNvPr>
          <p:cNvSpPr/>
          <p:nvPr/>
        </p:nvSpPr>
        <p:spPr>
          <a:xfrm>
            <a:off x="6609066" y="4902787"/>
            <a:ext cx="2160240" cy="11521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50" dirty="0"/>
              <a:t>Band </a:t>
            </a:r>
            <a:r>
              <a:rPr lang="de-DE" sz="1750" dirty="0" err="1"/>
              <a:t>Ferromagnetism</a:t>
            </a:r>
            <a:endParaRPr lang="de-DE" sz="1750" dirty="0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4FD7CF6-0273-F048-BD54-BF53D58C8AF1}"/>
              </a:ext>
            </a:extLst>
          </p:cNvPr>
          <p:cNvSpPr/>
          <p:nvPr/>
        </p:nvSpPr>
        <p:spPr>
          <a:xfrm>
            <a:off x="4296426" y="4902787"/>
            <a:ext cx="2160240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Cooperative</a:t>
            </a:r>
            <a:r>
              <a:rPr lang="de-DE" dirty="0"/>
              <a:t> </a:t>
            </a:r>
            <a:r>
              <a:rPr lang="de-DE" dirty="0" err="1"/>
              <a:t>Magnetism</a:t>
            </a:r>
            <a:endParaRPr lang="de-DE" dirty="0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0A2D6652-B74C-0A80-E5B6-1671FEEA90DA}"/>
              </a:ext>
            </a:extLst>
          </p:cNvPr>
          <p:cNvSpPr/>
          <p:nvPr/>
        </p:nvSpPr>
        <p:spPr>
          <a:xfrm>
            <a:off x="3158608" y="4902787"/>
            <a:ext cx="985418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IM</a:t>
            </a:r>
          </a:p>
        </p:txBody>
      </p:sp>
    </p:spTree>
    <p:extLst>
      <p:ext uri="{BB962C8B-B14F-4D97-AF65-F5344CB8AC3E}">
        <p14:creationId xmlns:p14="http://schemas.microsoft.com/office/powerpoint/2010/main" val="16055203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D95C7-A55A-92A6-B143-044739B0D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B37029-B226-8DC0-783E-0BB14AD61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36B27A-D3A1-E488-B330-9A40F048B5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We want to express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3AE4B8-6A35-6C08-AF02-FC15A06B67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E87231-2A76-A464-5568-6C1FEB641E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DCF30AE-FDE0-C01F-BAD7-625FF446C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B298C79-1D63-939F-ACD4-A463F908065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61" y="3099730"/>
            <a:ext cx="4888445" cy="2956002"/>
          </a:xfrm>
          <a:prstGeom prst="rect">
            <a:avLst/>
          </a:prstGeom>
        </p:spPr>
      </p:pic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B5E3F52-DD3B-BE9C-D9EF-C16038DDAA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0350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Now we can plug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691895E-F835-6E75-C222-21C4EB4AAB5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55" y="1941670"/>
            <a:ext cx="2721073" cy="117467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6A62C5C-940C-29FE-837C-4C927DF4237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3568526"/>
            <a:ext cx="3447466" cy="52784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6152C59-6C5A-47BB-39BA-73F22A78B3A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4722232"/>
            <a:ext cx="4749463" cy="1497141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ACCE4ECF-24BA-35AD-BA59-62EDBEF77541}"/>
              </a:ext>
            </a:extLst>
          </p:cNvPr>
          <p:cNvSpPr/>
          <p:nvPr/>
        </p:nvSpPr>
        <p:spPr>
          <a:xfrm>
            <a:off x="1136408" y="3644330"/>
            <a:ext cx="4605640" cy="1740136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A0FA570-D9FA-5441-F0FB-A09C07C265B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41" y="1396393"/>
            <a:ext cx="5625794" cy="72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119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69CD3F9-F3FF-21F9-B661-5009D449E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E03D3-A2DB-FC81-D534-3D68CFCBA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6DDFC3-1A60-DC13-F0EC-8C61993C5E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9DCC3B-7A3B-7D9B-4C16-8E8B121F5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125E42-C026-CF1E-BF3B-EB5C47BC2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80971ADF-03E8-E51F-82E2-35544F1577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</a:t>
            </a:r>
            <a:r>
              <a:rPr lang="en-US" dirty="0" err="1"/>
              <a:t>Fourierspace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F45FAEE-BC3F-3B8A-BFD4-2B28E719ED5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6D2484B2-25F4-3AAD-8E08-090B6EE9C18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754408"/>
            <a:ext cx="3447466" cy="527848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9AB23EEE-D4A3-42D6-934D-5AC86A1F033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765" y="311470"/>
            <a:ext cx="7065029" cy="5826851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5C44BEB3-B80A-8391-46C3-DAC8EBA97FC0}"/>
              </a:ext>
            </a:extLst>
          </p:cNvPr>
          <p:cNvSpPr/>
          <p:nvPr/>
        </p:nvSpPr>
        <p:spPr>
          <a:xfrm>
            <a:off x="1136408" y="3644330"/>
            <a:ext cx="4605640" cy="1740136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94273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CFF35-1A99-4464-A999-00A05DC07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AED5A6-B8E1-FB36-5BD2-B41253A03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AFF4D7-26AB-4ED1-DAEA-68D36711E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5D0B38-B865-2A7E-0B71-155FCC8F2A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A5C015-01A3-700E-3D1C-F6B7A0997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03D345A-5784-4307-BEB7-0DF711CDA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78B059A6-C7B8-FD1B-C7CF-1831D96BFCD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60C5176-10AA-C20A-B3C8-E3B40B82E35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754408"/>
            <a:ext cx="3447466" cy="52784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412A297-61D6-18F9-BD41-47546F36BCA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339" y="534431"/>
            <a:ext cx="5924571" cy="2102857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2D18831A-F52B-E996-678E-C9A1EA0F48E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564" y="2931612"/>
            <a:ext cx="3093085" cy="33733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7D93B58-F03D-B55C-7A81-B0D47D21AEC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2953695"/>
            <a:ext cx="2110696" cy="30370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34DDB33-FA69-6447-93D9-1DBD661B401B}"/>
              </a:ext>
            </a:extLst>
          </p:cNvPr>
          <p:cNvSpPr txBox="1"/>
          <p:nvPr/>
        </p:nvSpPr>
        <p:spPr>
          <a:xfrm>
            <a:off x="9072331" y="2201571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</p:spTree>
    <p:extLst>
      <p:ext uri="{BB962C8B-B14F-4D97-AF65-F5344CB8AC3E}">
        <p14:creationId xmlns:p14="http://schemas.microsoft.com/office/powerpoint/2010/main" val="29540861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A42BE-8E86-5980-2A9E-69DB2C5DC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4BDB9D-D13A-B3A8-C931-B16183B54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A9D053-29BF-E64F-4B65-47BF923A56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E97186-7C29-4529-1793-3AC223A3B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E1D54E1-CEDC-4818-7B69-FD8223688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DA4C9C8B-1304-C832-091E-CDA9F276A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B292FAB0-D0C9-373E-1101-EBEE33F374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77C06E1F-E208-F0D1-E5C7-6FD4DA2018F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754408"/>
            <a:ext cx="3447466" cy="52784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2F40190-44F4-17C5-E514-ABEE5CD0DDB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339" y="534431"/>
            <a:ext cx="5924571" cy="2102857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9DAAD1BA-6BD6-A380-B843-6746B41D8BB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564" y="2931612"/>
            <a:ext cx="3093085" cy="33733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D00852CE-3AA0-1787-4EF7-2585F4951A2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2953695"/>
            <a:ext cx="2110696" cy="303709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38BFFDC0-CFFE-CCEE-231C-60AA1B2A6B2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1" y="3697831"/>
            <a:ext cx="5168846" cy="151453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5775278-5CCA-CA25-5273-4B1AE0C2CA2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618" y="5260737"/>
            <a:ext cx="4663515" cy="104251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46728E0-F850-FB4D-BD13-BCA7F7AFE4DC}"/>
              </a:ext>
            </a:extLst>
          </p:cNvPr>
          <p:cNvSpPr txBox="1"/>
          <p:nvPr/>
        </p:nvSpPr>
        <p:spPr>
          <a:xfrm>
            <a:off x="9072331" y="2201571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AAFEB2D-8B88-0035-4B4A-07AABD0D0A41}"/>
              </a:ext>
            </a:extLst>
          </p:cNvPr>
          <p:cNvSpPr/>
          <p:nvPr/>
        </p:nvSpPr>
        <p:spPr>
          <a:xfrm>
            <a:off x="5564030" y="5883354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63320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458CB-3542-9128-88C8-7E6D6BC4A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279F6E-BD4E-27B7-AD24-0BB5C69B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2CCA0E-3644-B083-511D-AC23F1174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F7EDEC-7A27-3AE8-01CA-D8F5961BD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AE93134-E644-9147-B14C-8293B42DF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064B341-5A4C-5014-5927-4EEA1B34D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Now we can plug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EA181E2B-9687-0AD2-A028-A6FD42BAD94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B65392EA-CE50-7F3B-090C-6A04CADFF31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754408"/>
            <a:ext cx="3447466" cy="527848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705D6E70-9743-563A-FE39-C71227AE4AB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706" y="496860"/>
            <a:ext cx="4519118" cy="103971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985D095-833B-A703-6507-6A4682F48DE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442" y="2034476"/>
            <a:ext cx="2283719" cy="172034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9016277-59C2-3FE2-C8A5-0782CD5BAB59}"/>
              </a:ext>
            </a:extLst>
          </p:cNvPr>
          <p:cNvSpPr/>
          <p:nvPr/>
        </p:nvSpPr>
        <p:spPr>
          <a:xfrm>
            <a:off x="5904442" y="1131731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40793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275DE-65CB-E201-DDFE-E4663D67E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C85D27-56B4-7C3D-AE98-C0F9EC960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827513-C4A1-F6F9-D880-3A1BEB4FA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C51B5A-AF2B-D53C-0A21-CAF7C308F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3AFDB51-1220-7867-3F72-239B4C22A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40FDC15-54BE-A71C-2500-09A89A3BDE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Now we can plug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2F679E7B-DC00-6043-F4D8-4A20976480A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4548CF44-CB1B-675F-7820-A10920B1C67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754408"/>
            <a:ext cx="3447466" cy="527848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BA0F17F3-14A5-613B-03CB-8BBF1EE5C7A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706" y="496860"/>
            <a:ext cx="4519118" cy="103971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022F157-E731-4C6A-1555-2C94D159C14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442" y="2034476"/>
            <a:ext cx="2283719" cy="172034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9639D76-C43B-4B98-5FAB-CF12F42EA6C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187" y="4235098"/>
            <a:ext cx="4168745" cy="126359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F838EE1-A500-FDEB-AA52-436E0AD5577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3948" y="4987181"/>
            <a:ext cx="4678655" cy="52784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CC10469-A707-8EC8-5ACC-7EAB7F67FB63}"/>
              </a:ext>
            </a:extLst>
          </p:cNvPr>
          <p:cNvSpPr txBox="1"/>
          <p:nvPr/>
        </p:nvSpPr>
        <p:spPr>
          <a:xfrm>
            <a:off x="1871133" y="5667752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00B7CA7-C0C1-9001-CA59-51F858EB82FF}"/>
              </a:ext>
            </a:extLst>
          </p:cNvPr>
          <p:cNvSpPr txBox="1"/>
          <p:nvPr/>
        </p:nvSpPr>
        <p:spPr>
          <a:xfrm>
            <a:off x="6050706" y="5683625"/>
            <a:ext cx="374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Now we can understand why the average we calculated earlier was 0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678970C-FA6A-FB03-9986-C45E396E605D}"/>
              </a:ext>
            </a:extLst>
          </p:cNvPr>
          <p:cNvSpPr/>
          <p:nvPr/>
        </p:nvSpPr>
        <p:spPr>
          <a:xfrm>
            <a:off x="5904442" y="1131731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7330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F34F2-A296-72A9-982C-6AF3B9938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9C1D11-E00B-D5E8-F4D9-E8F3CAA45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Bogolibuv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11E5A9-EC33-5D04-0490-A6FE34A50C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6CAA59-8110-7955-EE71-A527EFFDE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6ED49A3-7613-88A9-41A9-D0BB95FD4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9F86C5FD-C1D9-84F1-0B4E-B56BF606F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Adding on site anisotropy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Let's simplify this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8262C9E7-69F2-C268-6313-86F7136328C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99" y="2204864"/>
            <a:ext cx="11634889" cy="1946412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289665AE-0AF2-DE17-6ECF-D8185C5EF5A8}"/>
              </a:ext>
            </a:extLst>
          </p:cNvPr>
          <p:cNvCxnSpPr/>
          <p:nvPr/>
        </p:nvCxnSpPr>
        <p:spPr>
          <a:xfrm>
            <a:off x="7752184" y="3717032"/>
            <a:ext cx="5760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8A8E058-E492-9EE2-8739-3A48C3C6CA12}"/>
              </a:ext>
            </a:extLst>
          </p:cNvPr>
          <p:cNvCxnSpPr/>
          <p:nvPr/>
        </p:nvCxnSpPr>
        <p:spPr>
          <a:xfrm>
            <a:off x="8616280" y="3719314"/>
            <a:ext cx="5760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fik 43">
            <a:extLst>
              <a:ext uri="{FF2B5EF4-FFF2-40B4-BE49-F238E27FC236}">
                <a16:creationId xmlns:a16="http://schemas.microsoft.com/office/drawing/2014/main" id="{B9295830-0378-0EE5-A9AA-EB0DF842957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87" y="4658977"/>
            <a:ext cx="3957789" cy="1322969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76F278E5-0748-BAEF-B204-C61265396FC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880" y="4622666"/>
            <a:ext cx="2144240" cy="953788"/>
          </a:xfrm>
          <a:prstGeom prst="rect">
            <a:avLst/>
          </a:prstGeom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0C55E5C8-240E-1826-38E3-9A3099878EEE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slide is still work in progress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8B128B9-2DD2-D5DC-84C1-CD0A4E928073}"/>
              </a:ext>
            </a:extLst>
          </p:cNvPr>
          <p:cNvSpPr txBox="1"/>
          <p:nvPr/>
        </p:nvSpPr>
        <p:spPr>
          <a:xfrm>
            <a:off x="8616280" y="249289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wrong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68393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6C948-C5C9-A45B-6F6E-F0166F260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63DF10-7B2F-A502-5A7D-40626654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a Magnon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791543-9067-CD7E-5D72-567E635235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0" y="1772857"/>
            <a:ext cx="5568951" cy="4103687"/>
          </a:xfrm>
        </p:spPr>
        <p:txBody>
          <a:bodyPr/>
          <a:lstStyle/>
          <a:p>
            <a:r>
              <a:rPr lang="en-US" dirty="0"/>
              <a:t>Numerical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Integrate using the Landau Lifshitz Gilbert equation.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integration with Heun’s methods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B8C6E4-4E40-3B58-5844-27B414419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34FE07-AF2F-A4B7-679C-FAC93535A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4B647ED-357E-5F94-3F80-38EF5601A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07D3647-F2FE-8BEF-D580-21465A2D5F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1989139"/>
            <a:ext cx="5367753" cy="135805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DDA98D-2062-B295-C078-3E6D5C1120A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4509120"/>
            <a:ext cx="143238" cy="11428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5C48742-5D99-66D0-EF62-C9899B1315CC}"/>
              </a:ext>
            </a:extLst>
          </p:cNvPr>
          <p:cNvSpPr txBox="1"/>
          <p:nvPr/>
        </p:nvSpPr>
        <p:spPr>
          <a:xfrm>
            <a:off x="7638892" y="4734920"/>
            <a:ext cx="256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hlinkClick r:id="rId7" action="ppaction://hlinkfile"/>
              </a:rPr>
              <a:t>Engine_LLG</a:t>
            </a:r>
            <a:r>
              <a:rPr lang="de-DE" dirty="0">
                <a:hlinkClick r:id="rId7" action="ppaction://hlinkfile"/>
              </a:rPr>
              <a:t>\</a:t>
            </a:r>
            <a:r>
              <a:rPr lang="de-DE" dirty="0" err="1">
                <a:hlinkClick r:id="rId7" action="ppaction://hlinkfile"/>
              </a:rPr>
              <a:t>Test.ipynb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9061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23BD7-CBAA-D5ED-EA22-492471699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8D598E-66A7-1A77-E019-F0F4E4FD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6ED634-A519-22C7-02BA-B4E79746FE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2522" y="1223296"/>
            <a:ext cx="5568951" cy="4103687"/>
          </a:xfrm>
        </p:spPr>
        <p:txBody>
          <a:bodyPr/>
          <a:lstStyle/>
          <a:p>
            <a:r>
              <a:rPr lang="en-US" dirty="0"/>
              <a:t>Current research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Easily obtain highly interesting dispersion relations.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be used for computing, without energy loss through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Joule heating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is ongoing research in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diodes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transitors</a:t>
            </a:r>
            <a:endParaRPr lang="en-US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  <a:p>
            <a:pPr lvl="1"/>
            <a:endParaRPr lang="en-US" dirty="0"/>
          </a:p>
          <a:p>
            <a:pPr lvl="1"/>
            <a:r>
              <a:rPr lang="en-US" dirty="0"/>
              <a:t>The most modern research even includes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Altermagnets</a:t>
            </a:r>
            <a:r>
              <a:rPr lang="en-US" dirty="0"/>
              <a:t>, which have distinct symmetry enforced properties regarding the dispersion in different directions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Topological magnons</a:t>
            </a:r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Squeezed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	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0A9593-A003-1448-8A95-7FAFFFDF5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Magnons</a:t>
            </a:r>
            <a:r>
              <a:rPr lang="de-DE" dirty="0"/>
              <a:t> in Ferromagnets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12FE39-96B8-C6DD-CF1C-6FA74FD6B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8FBF67E-B7B1-0A40-53D0-7A94A23D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0894D16-EC58-D558-5A88-070F289E07E6}"/>
              </a:ext>
            </a:extLst>
          </p:cNvPr>
          <p:cNvSpPr txBox="1"/>
          <p:nvPr/>
        </p:nvSpPr>
        <p:spPr>
          <a:xfrm>
            <a:off x="3250357" y="3303714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2048B71-5621-10A7-A065-12B340B8E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493" y="1707244"/>
            <a:ext cx="3454320" cy="189053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4C1B487-8005-5FFD-F126-AAB8E4A15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319" y="3881480"/>
            <a:ext cx="3089153" cy="189053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8162E0F-A691-0EFD-54F9-81D30B5C6C63}"/>
              </a:ext>
            </a:extLst>
          </p:cNvPr>
          <p:cNvSpPr txBox="1"/>
          <p:nvPr/>
        </p:nvSpPr>
        <p:spPr>
          <a:xfrm>
            <a:off x="8760296" y="5809943"/>
            <a:ext cx="3105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A.Chumak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Nature C. 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803D938-F01F-3011-02D5-C8869536F49D}"/>
              </a:ext>
            </a:extLst>
          </p:cNvPr>
          <p:cNvSpPr txBox="1"/>
          <p:nvPr/>
        </p:nvSpPr>
        <p:spPr>
          <a:xfrm>
            <a:off x="6523235" y="3705056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0E4B01E-57E4-D1BA-14FF-86A0919E4144}"/>
              </a:ext>
            </a:extLst>
          </p:cNvPr>
          <p:cNvSpPr txBox="1"/>
          <p:nvPr/>
        </p:nvSpPr>
        <p:spPr>
          <a:xfrm>
            <a:off x="3250357" y="3618256"/>
            <a:ext cx="3105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A.Chumak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Nature C.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B71C9FF-91D7-9212-0CD5-0D2FA3B2E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521" y="4072808"/>
            <a:ext cx="2900770" cy="191187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99FF4A5-B0E8-9AE0-94DB-1DE9ED1F4BA9}"/>
              </a:ext>
            </a:extLst>
          </p:cNvPr>
          <p:cNvSpPr txBox="1"/>
          <p:nvPr/>
        </p:nvSpPr>
        <p:spPr>
          <a:xfrm>
            <a:off x="2551888" y="5207255"/>
            <a:ext cx="3534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P.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McClarty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Annual Reviews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13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171-190, (2022)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59AB287-F4D2-5C9F-842C-9060D4A64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129" y="32792"/>
            <a:ext cx="3078960" cy="283327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C1ED0F33-14F7-87A4-59E6-1EC5BC8C09CD}"/>
              </a:ext>
            </a:extLst>
          </p:cNvPr>
          <p:cNvSpPr txBox="1"/>
          <p:nvPr/>
        </p:nvSpPr>
        <p:spPr>
          <a:xfrm>
            <a:off x="2551888" y="5507185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0C3A3EF-40F1-E721-868C-CACABBF507C5}"/>
              </a:ext>
            </a:extLst>
          </p:cNvPr>
          <p:cNvSpPr txBox="1"/>
          <p:nvPr/>
        </p:nvSpPr>
        <p:spPr>
          <a:xfrm>
            <a:off x="9301813" y="3011259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</p:spTree>
    <p:extLst>
      <p:ext uri="{BB962C8B-B14F-4D97-AF65-F5344CB8AC3E}">
        <p14:creationId xmlns:p14="http://schemas.microsoft.com/office/powerpoint/2010/main" val="13324485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Weiss</a:t>
            </a:r>
            <a:r>
              <a:rPr lang="de-DE" dirty="0"/>
              <a:t>-Model eines Ferromagneten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556792"/>
            <a:ext cx="5568951" cy="4103687"/>
          </a:xfrm>
        </p:spPr>
        <p:txBody>
          <a:bodyPr/>
          <a:lstStyle/>
          <a:p>
            <a:r>
              <a:rPr lang="de-DE" dirty="0"/>
              <a:t>Kritik</a:t>
            </a:r>
          </a:p>
          <a:p>
            <a:endParaRPr lang="de-DE" dirty="0"/>
          </a:p>
          <a:p>
            <a:pPr lvl="1"/>
            <a:r>
              <a:rPr lang="de-DE" dirty="0"/>
              <a:t>Selbst bei seiner Veröffentlichung bemängelt er die </a:t>
            </a:r>
            <a:r>
              <a:rPr lang="de-DE" dirty="0" err="1"/>
              <a:t>unphysikalische</a:t>
            </a:r>
            <a:r>
              <a:rPr lang="de-DE" dirty="0"/>
              <a:t> Größe des Feldes</a:t>
            </a:r>
          </a:p>
          <a:p>
            <a:pPr lvl="1"/>
            <a:r>
              <a:rPr lang="de-DE" i="1" dirty="0"/>
              <a:t>„Das Feld [der Atome] ist jedoch mehr als tausendmal schwächer als das Molekularfeld </a:t>
            </a:r>
            <a:r>
              <a:rPr lang="de-DE" dirty="0"/>
              <a:t>[…]</a:t>
            </a:r>
            <a:r>
              <a:rPr lang="de-DE" i="1" dirty="0"/>
              <a:t>. D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iese Interpretationsschwierigkeit </a:t>
            </a:r>
            <a:r>
              <a:rPr lang="de-DE" b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[soll] 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weniger als Einwand denn als Hinweis für die Suche nach neuen Hypothesen über den Aufbau des Atoms angesehen werden </a:t>
            </a:r>
            <a:r>
              <a:rPr lang="de-DE" b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[…]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  <a:r>
              <a:rPr lang="de-DE" i="1" dirty="0"/>
              <a:t>“ </a:t>
            </a:r>
          </a:p>
          <a:p>
            <a:endParaRPr lang="de-DE" dirty="0"/>
          </a:p>
          <a:p>
            <a:pPr lvl="2"/>
            <a:r>
              <a:rPr lang="de-DE" dirty="0"/>
              <a:t>Model war dennoch auf den Prinzipien der statistischen Physik begründet und </a:t>
            </a:r>
            <a:r>
              <a:rPr lang="de-DE" i="1" dirty="0"/>
              <a:t>„formal befriedigend“.</a:t>
            </a:r>
            <a:r>
              <a:rPr lang="de-DE" dirty="0"/>
              <a:t>(Heisenberg)</a:t>
            </a:r>
          </a:p>
          <a:p>
            <a:pPr lvl="2"/>
            <a:r>
              <a:rPr lang="de-DE" dirty="0"/>
              <a:t>Model war erfolgreich, nur die großen Felder sorgten für Unmut. 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1252" y="1556792"/>
            <a:ext cx="5568949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30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0741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A8DD0-9225-5191-4E9C-420E67D98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BD6E2B-5B4C-32D1-945C-F253E79EDF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C4AAC7-9990-0F05-98E8-454E83B23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CCF1F3-A285-869B-9015-A630D1EEB8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95A1C7A-870D-0750-6F93-EC23A9249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9BFB8FF-9552-DBD3-EE2E-34CD68AE6EDF}"/>
              </a:ext>
            </a:extLst>
          </p:cNvPr>
          <p:cNvSpPr txBox="1"/>
          <p:nvPr/>
        </p:nvSpPr>
        <p:spPr>
          <a:xfrm>
            <a:off x="5638800" y="297462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D0037A4-DEE2-13A0-A115-9A81E6C0AEF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52" y="2601961"/>
            <a:ext cx="4806295" cy="45607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6788F85-CA4C-58D7-B1C2-DD52A073F0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3282083"/>
            <a:ext cx="1612190" cy="74361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39B5F96-7E19-EF8E-25CE-16BC653C1B4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0" y="4375159"/>
            <a:ext cx="2117831" cy="45607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A325D6AD-4D9B-896B-F740-17724566250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03" y="5115020"/>
            <a:ext cx="2043428" cy="45561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461E489-9409-80F0-E2CA-4B324BB632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2247333"/>
            <a:ext cx="4765610" cy="355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81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82E26D23-0095-794C-C0C7-0BB718CA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6EE745D-F01B-AF52-17A0-24349647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6DD571-8160-8016-4915-5D769C10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B5DF5A3-6FBF-405C-E6EA-9DD58A945575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0859EDA-D88E-1CA2-706C-DD9325DBC56E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30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Betrachten wir zwei Elektronen (eines Atoms)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Wir definieren </a:t>
            </a:r>
            <a:r>
              <a:rPr lang="de-DE" dirty="0" err="1"/>
              <a:t>qi</a:t>
            </a:r>
            <a:r>
              <a:rPr lang="de-DE" dirty="0"/>
              <a:t> = </a:t>
            </a:r>
            <a:r>
              <a:rPr lang="de-DE" b="1" dirty="0" err="1"/>
              <a:t>r</a:t>
            </a:r>
            <a:r>
              <a:rPr lang="de-DE" dirty="0" err="1"/>
              <a:t>i,si</a:t>
            </a:r>
            <a:r>
              <a:rPr lang="de-DE" dirty="0"/>
              <a:t>        mit</a:t>
            </a:r>
          </a:p>
          <a:p>
            <a:pPr lvl="2"/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BF99DD7-AB45-A200-0B91-25FDA9B0FC0D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93A85D4-F269-8401-2891-109C562A0C9A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252B0FD-F28D-27C3-E1D3-FB962BC1FEAB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EBB0269-3FDB-6DB1-F8DC-A5A2AC8E7052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1BC076E7-6B15-D052-C2AF-D53869FFE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6058" y="4389864"/>
            <a:ext cx="1057902" cy="31919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6C58C85-B077-F515-E08F-C3B08E2FD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3579" y="4405445"/>
            <a:ext cx="881240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165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82E26D23-0095-794C-C0C7-0BB718CA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6EE745D-F01B-AF52-17A0-24349647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6DD571-8160-8016-4915-5D769C10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B5DF5A3-6FBF-405C-E6EA-9DD58A945575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0859EDA-D88E-1CA2-706C-DD9325DBC56E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20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Betrachten wir zwei Elektronen (eines Atoms)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BF99DD7-AB45-A200-0B91-25FDA9B0FC0D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93A85D4-F269-8401-2891-109C562A0C9A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252B0FD-F28D-27C3-E1D3-FB962BC1FEAB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EBB0269-3FDB-6DB1-F8DC-A5A2AC8E7052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58003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22531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lvl="3"/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 (q_1,q_2) = Phi (r_1,r_2) * xi (s_1,s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5DDF2B8-BF9C-FE6A-4334-79358328A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C4E7427-B878-B6A6-73E8-685ED5B3F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8FCE523-9EE4-4219-F9AB-86720EF27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A4F4CB0-F62D-BBAC-E9ED-D6402622AE71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505D379-F5DA-D872-E19F-FDFEDE50F836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6FB9177D-16BD-B54D-AD1E-D29DA161A7D0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036EA0E8-8183-FAD7-4E3A-F132010F716D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32BB739E-847D-CCCC-BF02-ABA8FDB025AD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516AF679-CC44-5928-2B82-BA02F3B0CE0A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E358DD36-62FB-05F3-A012-782BB7F74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C66F8BB-44B1-2329-082B-0A41CBDB68CA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E9A167B-2505-1DEE-D5B3-F7CE7763C720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7786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65747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Psi(q_1,q_2)  = psi_1(q_1) * psi_2(q_2)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3"/>
            <a:r>
              <a:rPr lang="de-DE" dirty="0"/>
              <a:t>Daraus folgen zwei Fälle</a:t>
            </a:r>
          </a:p>
          <a:p>
            <a:pPr lvl="2"/>
            <a:r>
              <a:rPr lang="de-DE" dirty="0">
                <a:solidFill>
                  <a:schemeClr val="bg1"/>
                </a:solidFill>
              </a:rPr>
              <a:t>Phi (r_1,r_2) =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B319812A-DCCF-291A-A026-FB132CA8E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19" y="4748408"/>
            <a:ext cx="5524706" cy="7405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57015D7-C964-3D54-252C-78A44347F5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85042" y="3449493"/>
            <a:ext cx="506082" cy="361486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325086FF-1ADA-F94D-3BB2-19855CB66A40}"/>
              </a:ext>
            </a:extLst>
          </p:cNvPr>
          <p:cNvSpPr/>
          <p:nvPr/>
        </p:nvSpPr>
        <p:spPr>
          <a:xfrm>
            <a:off x="14808968" y="291015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A7E94282-22B5-4B81-378B-0B601061B33A}"/>
              </a:ext>
            </a:extLst>
          </p:cNvPr>
          <p:cNvSpPr/>
          <p:nvPr/>
        </p:nvSpPr>
        <p:spPr>
          <a:xfrm>
            <a:off x="15838925" y="291015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A64AE8C-46EE-5155-605B-07CB6E1F89E9}"/>
              </a:ext>
            </a:extLst>
          </p:cNvPr>
          <p:cNvSpPr/>
          <p:nvPr/>
        </p:nvSpPr>
        <p:spPr>
          <a:xfrm>
            <a:off x="13554490" y="334220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07B19BAD-2DFC-2B59-0134-9D8C8C12D55D}"/>
              </a:ext>
            </a:extLst>
          </p:cNvPr>
          <p:cNvSpPr/>
          <p:nvPr/>
        </p:nvSpPr>
        <p:spPr>
          <a:xfrm>
            <a:off x="16868883" y="291015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70F6BB2A-F322-6B06-1B94-661301C45E1E}"/>
              </a:ext>
            </a:extLst>
          </p:cNvPr>
          <p:cNvSpPr/>
          <p:nvPr/>
        </p:nvSpPr>
        <p:spPr>
          <a:xfrm>
            <a:off x="13554490" y="399074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19924FB2-412E-BBFE-9C86-5411BB29D7E0}"/>
              </a:ext>
            </a:extLst>
          </p:cNvPr>
          <p:cNvSpPr/>
          <p:nvPr/>
        </p:nvSpPr>
        <p:spPr>
          <a:xfrm>
            <a:off x="13554490" y="463627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E24CDFA6-43A5-9D54-4127-EB6C5E57B9FC}"/>
              </a:ext>
            </a:extLst>
          </p:cNvPr>
          <p:cNvSpPr/>
          <p:nvPr/>
        </p:nvSpPr>
        <p:spPr>
          <a:xfrm>
            <a:off x="13554490" y="527877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6EAACD21-E401-0F6A-997E-764C1AEDCB45}"/>
              </a:ext>
            </a:extLst>
          </p:cNvPr>
          <p:cNvSpPr/>
          <p:nvPr/>
        </p:nvSpPr>
        <p:spPr>
          <a:xfrm rot="10800000">
            <a:off x="13154781" y="333787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73B6C8F1-A86B-CAE6-3E1F-7AE649C1601E}"/>
              </a:ext>
            </a:extLst>
          </p:cNvPr>
          <p:cNvSpPr/>
          <p:nvPr/>
        </p:nvSpPr>
        <p:spPr>
          <a:xfrm>
            <a:off x="14808968" y="334220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BB4C18AF-0C72-E444-8741-A45D17CFAE70}"/>
              </a:ext>
            </a:extLst>
          </p:cNvPr>
          <p:cNvSpPr/>
          <p:nvPr/>
        </p:nvSpPr>
        <p:spPr>
          <a:xfrm>
            <a:off x="14830624" y="398985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E61B6757-1A45-EBFB-BD10-9648E1549D44}"/>
              </a:ext>
            </a:extLst>
          </p:cNvPr>
          <p:cNvSpPr/>
          <p:nvPr/>
        </p:nvSpPr>
        <p:spPr>
          <a:xfrm>
            <a:off x="14830624" y="463627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0A2E5EC8-E09E-4452-0CE2-9C371D6161CF}"/>
              </a:ext>
            </a:extLst>
          </p:cNvPr>
          <p:cNvSpPr/>
          <p:nvPr/>
        </p:nvSpPr>
        <p:spPr>
          <a:xfrm>
            <a:off x="14830624" y="528648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4C9FA696-BBCC-8181-B900-1D6E9C0E6A74}"/>
              </a:ext>
            </a:extLst>
          </p:cNvPr>
          <p:cNvSpPr/>
          <p:nvPr/>
        </p:nvSpPr>
        <p:spPr>
          <a:xfrm>
            <a:off x="15839087" y="334220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F8D936BB-ED33-E15D-2D69-FA204011CF89}"/>
              </a:ext>
            </a:extLst>
          </p:cNvPr>
          <p:cNvSpPr/>
          <p:nvPr/>
        </p:nvSpPr>
        <p:spPr>
          <a:xfrm>
            <a:off x="15860743" y="398985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603A55B7-1604-A232-F23E-E6B1F3F27E35}"/>
              </a:ext>
            </a:extLst>
          </p:cNvPr>
          <p:cNvSpPr/>
          <p:nvPr/>
        </p:nvSpPr>
        <p:spPr>
          <a:xfrm>
            <a:off x="15860743" y="463627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ABA3FF75-4D07-1B00-EE21-D7DE313F0003}"/>
              </a:ext>
            </a:extLst>
          </p:cNvPr>
          <p:cNvSpPr/>
          <p:nvPr/>
        </p:nvSpPr>
        <p:spPr>
          <a:xfrm>
            <a:off x="15860743" y="528648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0798C842-8CA1-FF19-148A-F45CD3024581}"/>
                  </a:ext>
                </a:extLst>
              </p:cNvPr>
              <p:cNvSpPr/>
              <p:nvPr/>
            </p:nvSpPr>
            <p:spPr>
              <a:xfrm>
                <a:off x="16868882" y="334220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0798C842-8CA1-FF19-148A-F45CD30245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8882" y="334220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5D36D320-A10C-62EB-6838-F5CB85AC5A1F}"/>
                  </a:ext>
                </a:extLst>
              </p:cNvPr>
              <p:cNvSpPr/>
              <p:nvPr/>
            </p:nvSpPr>
            <p:spPr>
              <a:xfrm>
                <a:off x="16890538" y="398985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5D36D320-A10C-62EB-6838-F5CB85AC5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3989855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CF2B1051-DD30-03A4-5323-1FE6EFA810AB}"/>
                  </a:ext>
                </a:extLst>
              </p:cNvPr>
              <p:cNvSpPr/>
              <p:nvPr/>
            </p:nvSpPr>
            <p:spPr>
              <a:xfrm>
                <a:off x="16890538" y="463627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CF2B1051-DD30-03A4-5323-1FE6EFA810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4636270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C48C6DA8-6D85-270C-B0BC-B4C5F1C4BE86}"/>
                  </a:ext>
                </a:extLst>
              </p:cNvPr>
              <p:cNvSpPr/>
              <p:nvPr/>
            </p:nvSpPr>
            <p:spPr>
              <a:xfrm>
                <a:off x="16890538" y="528648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C48C6DA8-6D85-270C-B0BC-B4C5F1C4BE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5286487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feld 28">
            <a:extLst>
              <a:ext uri="{FF2B5EF4-FFF2-40B4-BE49-F238E27FC236}">
                <a16:creationId xmlns:a16="http://schemas.microsoft.com/office/drawing/2014/main" id="{405EDD4E-677B-D2EC-BD53-F139131EA22A}"/>
              </a:ext>
            </a:extLst>
          </p:cNvPr>
          <p:cNvSpPr txBox="1"/>
          <p:nvPr/>
        </p:nvSpPr>
        <p:spPr>
          <a:xfrm>
            <a:off x="12402962" y="523487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EE53E20-FEB1-563F-AF99-2DDEFD90FB3D}"/>
              </a:ext>
            </a:extLst>
          </p:cNvPr>
          <p:cNvSpPr txBox="1"/>
          <p:nvPr/>
        </p:nvSpPr>
        <p:spPr>
          <a:xfrm>
            <a:off x="12405286" y="401894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21F82352-E6BC-75F4-61B8-B0967D8F46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585792" y="4109421"/>
            <a:ext cx="1054740" cy="346594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5E209924-61C8-D9E7-1582-4FB953394F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74131" y="5407117"/>
            <a:ext cx="1056652" cy="34632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4BFBCE01-9A5A-E0CA-0ACC-A1B0DEC3C7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918058" y="4758183"/>
            <a:ext cx="346250" cy="304280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65DEAB4-4091-3EA5-BD51-7DA8DA680027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fik 36">
            <a:extLst>
              <a:ext uri="{FF2B5EF4-FFF2-40B4-BE49-F238E27FC236}">
                <a16:creationId xmlns:a16="http://schemas.microsoft.com/office/drawing/2014/main" id="{A98A3C04-C8A1-5BE9-06A6-140577FA958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17902E33-9A39-F1AD-0A6D-542C31004DB4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6376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62" y="3463943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68257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Psi(q_1,q_2)  = psi_1(q_1) * psi_2(q_2)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3"/>
            <a:r>
              <a:rPr lang="de-DE" dirty="0"/>
              <a:t>Daraus folgen zwei Fälle</a:t>
            </a:r>
          </a:p>
          <a:p>
            <a:pPr lvl="2"/>
            <a:r>
              <a:rPr lang="de-DE" dirty="0">
                <a:solidFill>
                  <a:schemeClr val="bg1"/>
                </a:solidFill>
              </a:rPr>
              <a:t>Phi (r_1,r_2) =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879088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09045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24610" y="335665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39003" y="292460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24610" y="400519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24610" y="465072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24610" y="529322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24901" y="335232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879088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00744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00744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00744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09207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30863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30863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30863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473082" y="524932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475406" y="403339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55912" y="4123871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44251" y="5421567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88178" y="4772633"/>
            <a:ext cx="346250" cy="304280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4F606C94-3FF2-FB72-7D49-009B611C500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4414" y="4686424"/>
            <a:ext cx="3602151" cy="1213600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A3CB170F-5C25-2F54-6FB2-B25C97D925B9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fik 48">
            <a:extLst>
              <a:ext uri="{FF2B5EF4-FFF2-40B4-BE49-F238E27FC236}">
                <a16:creationId xmlns:a16="http://schemas.microsoft.com/office/drawing/2014/main" id="{A9980EE4-5B49-0D65-3DDC-D7CAEAC890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F7D8765-DE71-42AE-13EB-C8FE70D3F83C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279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62" y="3463943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Hamiltonian</a:t>
            </a:r>
            <a:r>
              <a:rPr lang="de-DE" dirty="0"/>
              <a:t> </a:t>
            </a:r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2	         „nur“ eine Coulomb Wechselwirkung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Gesamtenergie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T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879088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09045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24610" y="335665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39003" y="292460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24610" y="400519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24610" y="465072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24610" y="529322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24901" y="335232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879088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00744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00744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00744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09207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30863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30863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30863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473082" y="524932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475406" y="403339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5912" y="4123871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44251" y="5421567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88178" y="4772633"/>
            <a:ext cx="346250" cy="30428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44C8624-E92A-9D00-66A1-8D6768144F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0627" y="2839132"/>
            <a:ext cx="3551702" cy="39034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01940AD-3DAD-5693-23CA-B6ECE3C379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9699" y="3409731"/>
            <a:ext cx="1032306" cy="59348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A48A337-2C32-E797-D547-61184DF659A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35260" y="4276946"/>
            <a:ext cx="2000032" cy="606846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FB5DEC36-0EFA-4F7D-5E87-A8B4E62CE73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31131" y="-4879772"/>
            <a:ext cx="5116564" cy="4680150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9DFF0FC3-7DBA-D389-92E3-E9099D352310}"/>
              </a:ext>
            </a:extLst>
          </p:cNvPr>
          <p:cNvSpPr/>
          <p:nvPr/>
        </p:nvSpPr>
        <p:spPr>
          <a:xfrm>
            <a:off x="47328" y="4883792"/>
            <a:ext cx="672371" cy="88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5418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394" y="3448552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Hamiltonian</a:t>
            </a:r>
            <a:r>
              <a:rPr lang="de-DE" dirty="0"/>
              <a:t> </a:t>
            </a:r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2	         „nur“ eine Coulomb Wechselwirkung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Gesamtenergie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T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59320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889277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04842" y="334126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19235" y="2909216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04842" y="398980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04842" y="463532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04842" y="527783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05133" y="3336933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59320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880976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880976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880976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889439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11095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11095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11095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53314" y="5233934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55638" y="4018002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36144" y="4108480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24483" y="5406176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68410" y="4757242"/>
            <a:ext cx="346250" cy="30428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44C8624-E92A-9D00-66A1-8D6768144F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0627" y="2839132"/>
            <a:ext cx="3551702" cy="39034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01940AD-3DAD-5693-23CA-B6ECE3C379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9699" y="3409731"/>
            <a:ext cx="1032306" cy="59348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A48A337-2C32-E797-D547-61184DF659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35260" y="4276946"/>
            <a:ext cx="2000032" cy="606846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EB52909B-A908-9752-AB78-233CB716BB4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9699" y="4905000"/>
            <a:ext cx="2775168" cy="343826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F2852278-B7CD-4F46-B8A3-C606B8CB264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8914" y="5460127"/>
            <a:ext cx="2876738" cy="286392"/>
          </a:xfrm>
          <a:prstGeom prst="rect">
            <a:avLst/>
          </a:prstGeom>
        </p:spPr>
      </p:pic>
      <p:sp>
        <p:nvSpPr>
          <p:cNvPr id="48" name="Textfeld 47">
            <a:extLst>
              <a:ext uri="{FF2B5EF4-FFF2-40B4-BE49-F238E27FC236}">
                <a16:creationId xmlns:a16="http://schemas.microsoft.com/office/drawing/2014/main" id="{E3BD902F-5AB1-49D7-5303-B4BFB283589C}"/>
              </a:ext>
            </a:extLst>
          </p:cNvPr>
          <p:cNvSpPr txBox="1"/>
          <p:nvPr/>
        </p:nvSpPr>
        <p:spPr>
          <a:xfrm>
            <a:off x="8006844" y="5526321"/>
            <a:ext cx="28905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S.Chikazumi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Physics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Ferromagnetism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(2009)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EAA9BE96-0917-C8B2-D9E2-F6FB03D66E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88088" y="726026"/>
            <a:ext cx="5116564" cy="4680150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BA6FBBAA-60B4-323C-F9D5-EEF52543F7F0}"/>
              </a:ext>
            </a:extLst>
          </p:cNvPr>
          <p:cNvSpPr/>
          <p:nvPr/>
        </p:nvSpPr>
        <p:spPr>
          <a:xfrm>
            <a:off x="-670318" y="4843498"/>
            <a:ext cx="672371" cy="88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501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394" y="3448552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Gibt eine 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Energiedifferenz zwischen dem </a:t>
            </a:r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Singlett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 und dem Triplett </a:t>
            </a:r>
            <a:r>
              <a:rPr lang="de-DE" dirty="0"/>
              <a:t>Zustand basierend auf der </a:t>
            </a: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Coulombenergie</a:t>
            </a:r>
            <a:r>
              <a:rPr lang="de-DE" dirty="0"/>
              <a:t> und der 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asymmetrischen Wellenfunktion</a:t>
            </a:r>
            <a:r>
              <a:rPr lang="de-DE" dirty="0"/>
              <a:t>.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Abhängig vom Überlapp der Wellenfunktionen</a:t>
            </a:r>
          </a:p>
          <a:p>
            <a:pPr lvl="3"/>
            <a:r>
              <a:rPr lang="de-DE" dirty="0"/>
              <a:t>Eisen/Nickel-Salz Lösungen sind nicht ferromagnetisch</a:t>
            </a:r>
          </a:p>
          <a:p>
            <a:pPr lvl="3"/>
            <a:endParaRPr lang="de-DE" dirty="0"/>
          </a:p>
          <a:p>
            <a:pPr lvl="2"/>
            <a:r>
              <a:rPr lang="de-DE" dirty="0"/>
              <a:t>Je nach Situation ist entweder der Triplett oder der </a:t>
            </a:r>
            <a:r>
              <a:rPr lang="de-DE" dirty="0" err="1"/>
              <a:t>Singlett</a:t>
            </a:r>
            <a:r>
              <a:rPr lang="de-DE" dirty="0"/>
              <a:t> Zustand energetisch günstiger</a:t>
            </a:r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59320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889277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04842" y="334126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19235" y="2909216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04842" y="398980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04842" y="463532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04842" y="527783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05133" y="3336933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59320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880976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880976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880976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889439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11095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11095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11095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53314" y="5233934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55638" y="4018002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36144" y="4108480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24483" y="5406176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68410" y="4757242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087F5769-5FA1-6751-7C23-84864DA50BF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7848" y="2829981"/>
            <a:ext cx="7740689" cy="69095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9DE52A2-9E10-0472-452D-33CC13A2731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09995" y="7261686"/>
            <a:ext cx="5116564" cy="4680150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664A9224-F908-67C9-1AC2-E51CC7D68DB7}"/>
              </a:ext>
            </a:extLst>
          </p:cNvPr>
          <p:cNvSpPr txBox="1"/>
          <p:nvPr/>
        </p:nvSpPr>
        <p:spPr>
          <a:xfrm>
            <a:off x="2855640" y="5233934"/>
            <a:ext cx="2704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</p:spTree>
    <p:extLst>
      <p:ext uri="{BB962C8B-B14F-4D97-AF65-F5344CB8AC3E}">
        <p14:creationId xmlns:p14="http://schemas.microsoft.com/office/powerpoint/2010/main" val="295118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</a:p>
          <a:p>
            <a:pPr lvl="3"/>
            <a:r>
              <a:rPr lang="de-DE" dirty="0"/>
              <a:t>Zur Unterscheidung von T u. S geht sowohl S</a:t>
            </a:r>
            <a:r>
              <a:rPr lang="de-DE" baseline="30000" dirty="0"/>
              <a:t>2</a:t>
            </a:r>
            <a:r>
              <a:rPr lang="de-DE" dirty="0"/>
              <a:t> und 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>
            <a:extLst>
              <a:ext uri="{FF2B5EF4-FFF2-40B4-BE49-F238E27FC236}">
                <a16:creationId xmlns:a16="http://schemas.microsoft.com/office/drawing/2014/main" id="{E6301A2A-4754-3A6F-1DED-3D3A57AB12A7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12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</a:p>
          <a:p>
            <a:pPr lvl="3"/>
            <a:r>
              <a:rPr lang="de-DE" dirty="0"/>
              <a:t>Zur Unterscheidung von T u. S geht sowohl S</a:t>
            </a:r>
            <a:r>
              <a:rPr lang="de-DE" baseline="30000" dirty="0"/>
              <a:t>2</a:t>
            </a:r>
            <a:r>
              <a:rPr lang="de-DE" dirty="0"/>
              <a:t> und 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5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6</a:t>
            </a:r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E0D3CFFD-1AD6-8D05-5DAF-8B616E6209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3953" y="4558759"/>
            <a:ext cx="3851618" cy="64621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2094E236-EA9F-310D-52A9-FA7548B81C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3953" y="5343048"/>
            <a:ext cx="2520662" cy="990652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E6301A2A-4754-3A6F-1DED-3D3A57AB12A7}"/>
              </a:ext>
            </a:extLst>
          </p:cNvPr>
          <p:cNvPicPr>
            <a:picLocks/>
          </p:cNvPicPr>
          <p:nvPr/>
        </p:nvPicPr>
        <p:blipFill rotWithShape="1">
          <a:blip r:embed="rId12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5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D112D-DEF5-99B8-99F3-145752A5E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AA66C-2064-FDA2-BDC4-E870F5D44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17CA09-E66A-BD7B-2843-3FF7405D5D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Groundstate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8BD7CA-358F-86E5-D343-D58E551E3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7361CA-3865-DDC7-3E8E-F75C603CC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EA1669-1374-F55E-F5CF-8BC0E3F6B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D0E5F23-3E7D-3849-8990-166555751A4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69" y="2771214"/>
            <a:ext cx="2168381" cy="25447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750F182-7862-0E49-F58F-67DA8DF4D56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342" y="1111721"/>
            <a:ext cx="5195100" cy="2181201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E79B407F-07AA-99C6-BA76-F73C3025ABD6}"/>
              </a:ext>
            </a:extLst>
          </p:cNvPr>
          <p:cNvSpPr txBox="1"/>
          <p:nvPr/>
        </p:nvSpPr>
        <p:spPr>
          <a:xfrm>
            <a:off x="7787959" y="3565079"/>
            <a:ext cx="317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298DBEE-D829-E570-19E2-79FEF7BA4E91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13E838D5-3757-C92C-51FA-27AAD1E6A6A8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787CF50-446E-2984-0234-8F6C3EC16E45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00CF6BE-F1CB-BE8B-F5D3-09DF9588DC9E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F055525-3FB3-D819-7832-2FE967A5E5D9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EF403D3-8CA7-A0C4-EB3B-D1EC54AECA28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47FA51B-36E9-B930-AE19-35E537552A3A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2CDA72D-5427-2260-62F1-CC0CDE74D369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BDFAEAB-2567-F5F8-4802-5A84C0A0A280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BA8858-0C69-6AEA-C0D5-921F3FDC2A1C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21136BAF-A0BD-C093-4BAB-9D93718ED7E7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86BFFB0-C34A-9CD5-8778-AFB61F4327F8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DB0045C-CB60-2EE2-14C3-2B603D8CAD8E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6C09EFE5-A434-B478-6FD7-C55596F410AA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C090D2FB-B26C-B2A1-276B-38C820C217E1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B40C59F4-DB7B-0BE0-F6B9-1A4E9ADF4FEA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8A115529-FAB7-7C84-5B44-E2EAA4523986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DFB8510-E6ED-61F4-E8E9-7B67E1C682E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BD743F64-C53A-2C53-8599-ACCCE3CBA60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277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7A63513-9A38-773B-CBCE-D9D443716A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622" y="4006488"/>
            <a:ext cx="4494048" cy="52847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601A364-68F5-53B7-8F41-0F2F967B9725}"/>
              </a:ext>
            </a:extLst>
          </p:cNvPr>
          <p:cNvPicPr>
            <a:picLocks/>
          </p:cNvPicPr>
          <p:nvPr/>
        </p:nvPicPr>
        <p:blipFill rotWithShape="1">
          <a:blip r:embed="rId15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820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7A63513-9A38-773B-CBCE-D9D443716A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622" y="4006488"/>
            <a:ext cx="4494048" cy="52847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D5E90AE-EA24-798A-225A-31674B521AE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1730" y="4028798"/>
            <a:ext cx="4458744" cy="761752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56A2F4A8-95B3-5089-6A48-52E3505BCC78}"/>
              </a:ext>
            </a:extLst>
          </p:cNvPr>
          <p:cNvPicPr>
            <a:picLocks/>
          </p:cNvPicPr>
          <p:nvPr/>
        </p:nvPicPr>
        <p:blipFill rotWithShape="1">
          <a:blip r:embed="rId16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916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                  4</a:t>
            </a:r>
          </a:p>
          <a:p>
            <a:pPr lvl="3"/>
            <a:endParaRPr lang="de-DE" dirty="0"/>
          </a:p>
          <a:p>
            <a:pPr lvl="3"/>
            <a:r>
              <a:rPr lang="de-DE" dirty="0"/>
              <a:t>Obacht mit dem  Vorzeichen und der 2</a:t>
            </a:r>
          </a:p>
          <a:p>
            <a:pPr lvl="3"/>
            <a:r>
              <a:rPr lang="de-DE" dirty="0"/>
              <a:t>Semiklassische Näherung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Ttt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t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DCFFB1F8-19F6-2BB2-3E73-114E200B8C22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fik 34">
            <a:extLst>
              <a:ext uri="{FF2B5EF4-FFF2-40B4-BE49-F238E27FC236}">
                <a16:creationId xmlns:a16="http://schemas.microsoft.com/office/drawing/2014/main" id="{66B4EE03-2B35-4E32-B2F0-2FC9569726F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4423" y="4077554"/>
            <a:ext cx="3458144" cy="494894"/>
          </a:xfrm>
          <a:prstGeom prst="rect">
            <a:avLst/>
          </a:prstGeom>
          <a:ln w="254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601D63B-E1BE-56D6-7CD9-46E0CF6ED09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7534" y="5457811"/>
            <a:ext cx="5029618" cy="746204"/>
          </a:xfrm>
          <a:prstGeom prst="rect">
            <a:avLst/>
          </a:prstGeom>
        </p:spPr>
      </p:pic>
      <p:sp>
        <p:nvSpPr>
          <p:cNvPr id="29" name="Rechteck 28">
            <a:extLst>
              <a:ext uri="{FF2B5EF4-FFF2-40B4-BE49-F238E27FC236}">
                <a16:creationId xmlns:a16="http://schemas.microsoft.com/office/drawing/2014/main" id="{206D37AA-AA73-57A8-061E-89D02E5EC71B}"/>
              </a:ext>
            </a:extLst>
          </p:cNvPr>
          <p:cNvSpPr/>
          <p:nvPr/>
        </p:nvSpPr>
        <p:spPr>
          <a:xfrm>
            <a:off x="2944095" y="5416740"/>
            <a:ext cx="2952328" cy="800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5140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7800" y="4196217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7050" y="3536289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Erweiterung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„Beweis durch Simulation“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6026" y="1803730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32751" y="447380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12152" y="197375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5734781" y="42155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13986242" y="31297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14818403" y="884433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13878230" y="524393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5626769" y="632405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14796335" y="560372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80976" y="2996953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910933" y="2996953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26498" y="342900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40891" y="2996953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26498" y="407754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26498" y="472306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26498" y="536557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26789" y="3424670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80976" y="342900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902632" y="407665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902632" y="472306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902632" y="537328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911095" y="342900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32751" y="407665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32751" y="472306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32751" y="537328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40890" y="342900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429000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62546" y="407665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4076651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62546" y="472306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472306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62546" y="537328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5373283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74970" y="5321671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77294" y="410573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46139" y="5493913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90066" y="4844979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14198695" y="95065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5630014" y="95067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12490549" y="31097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13921868" y="31099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id="{211EEF10-0D16-C50E-76E6-39D6F0170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1251" y="1989139"/>
            <a:ext cx="5568949" cy="4103687"/>
          </a:xfrm>
        </p:spPr>
        <p:txBody>
          <a:bodyPr/>
          <a:lstStyle/>
          <a:p>
            <a:r>
              <a:rPr lang="de-DE" dirty="0"/>
              <a:t>Erfolge</a:t>
            </a:r>
          </a:p>
          <a:p>
            <a:endParaRPr lang="de-DE" dirty="0"/>
          </a:p>
          <a:p>
            <a:pPr lvl="2"/>
            <a:r>
              <a:rPr lang="de-DE" dirty="0"/>
              <a:t>Luis </a:t>
            </a:r>
            <a:r>
              <a:rPr lang="de-DE" dirty="0" err="1"/>
              <a:t>Neél</a:t>
            </a:r>
            <a:r>
              <a:rPr lang="de-DE" dirty="0"/>
              <a:t> verwendete das Heisenberg Modell zur Entdeckung/Beschreibung von </a:t>
            </a:r>
            <a:r>
              <a:rPr lang="de-DE" dirty="0" err="1"/>
              <a:t>Antiferro-und</a:t>
            </a:r>
            <a:r>
              <a:rPr lang="de-DE" dirty="0"/>
              <a:t> </a:t>
            </a:r>
            <a:r>
              <a:rPr lang="de-DE" dirty="0" err="1"/>
              <a:t>Ferrimagnetismus</a:t>
            </a:r>
            <a:r>
              <a:rPr lang="de-DE" dirty="0"/>
              <a:t>.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Simulationen/Berechnungen von </a:t>
            </a:r>
            <a:r>
              <a:rPr lang="de-DE" dirty="0" err="1"/>
              <a:t>Magnonen</a:t>
            </a:r>
            <a:r>
              <a:rPr lang="de-DE" dirty="0"/>
              <a:t>/Dispersionen</a:t>
            </a:r>
          </a:p>
          <a:p>
            <a:pPr lvl="3"/>
            <a:r>
              <a:rPr lang="de-DE" dirty="0"/>
              <a:t>Aktuelle Forschung zu (gequetschten) </a:t>
            </a:r>
            <a:r>
              <a:rPr lang="de-DE" dirty="0" err="1"/>
              <a:t>Magnonen</a:t>
            </a:r>
            <a:endParaRPr lang="de-DE" dirty="0"/>
          </a:p>
          <a:p>
            <a:pPr lvl="3"/>
            <a:r>
              <a:rPr lang="de-DE" dirty="0"/>
              <a:t>Forschungsgebiet der Spintronik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Nicht nur direkte Wechselwirkung</a:t>
            </a:r>
          </a:p>
          <a:p>
            <a:pPr lvl="2"/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64D40634-932C-11B1-1C4A-3F2AB18679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06594" y="3395379"/>
            <a:ext cx="3886742" cy="60968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13E4110-F47A-6B03-A459-EB18015396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1484" y="2407511"/>
            <a:ext cx="4088130" cy="765568"/>
          </a:xfrm>
          <a:prstGeom prst="rect">
            <a:avLst/>
          </a:prstGeom>
          <a:ln w="381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77B7C147-F133-690E-C0C6-AA4CD5151EF9}"/>
              </a:ext>
            </a:extLst>
          </p:cNvPr>
          <p:cNvSpPr txBox="1"/>
          <p:nvPr/>
        </p:nvSpPr>
        <p:spPr>
          <a:xfrm>
            <a:off x="2441619" y="3226094"/>
            <a:ext cx="2704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B82B4907-9A06-E5B9-1748-6BD411060375}"/>
              </a:ext>
            </a:extLst>
          </p:cNvPr>
          <p:cNvSpPr txBox="1"/>
          <p:nvPr/>
        </p:nvSpPr>
        <p:spPr>
          <a:xfrm>
            <a:off x="9373693" y="3953540"/>
            <a:ext cx="2518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Néel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An. de phys.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137-198 (1948)</a:t>
            </a:r>
          </a:p>
        </p:txBody>
      </p:sp>
    </p:spTree>
    <p:extLst>
      <p:ext uri="{BB962C8B-B14F-4D97-AF65-F5344CB8AC3E}">
        <p14:creationId xmlns:p14="http://schemas.microsoft.com/office/powerpoint/2010/main" val="15346933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Arten von magnetischer Ordnung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2"/>
            <a:r>
              <a:rPr lang="de-DE" dirty="0" err="1"/>
              <a:t>Ferrimagnete</a:t>
            </a:r>
            <a:r>
              <a:rPr lang="de-DE" dirty="0"/>
              <a:t> (1930er)</a:t>
            </a:r>
          </a:p>
          <a:p>
            <a:pPr lvl="3"/>
            <a:r>
              <a:rPr lang="de-DE" dirty="0" err="1"/>
              <a:t>Antiferromagnete</a:t>
            </a:r>
            <a:r>
              <a:rPr lang="de-DE" dirty="0"/>
              <a:t> mit unterschiedlicher Magnetisierung für verschiedene Untergitter</a:t>
            </a:r>
          </a:p>
          <a:p>
            <a:pPr marL="450000" lvl="3" indent="0">
              <a:buNone/>
            </a:pPr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r>
              <a:rPr lang="de-DE" dirty="0" err="1"/>
              <a:t>Helimagnetismus</a:t>
            </a:r>
            <a:r>
              <a:rPr lang="de-DE" dirty="0"/>
              <a:t> (1959)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 Glässer(1973)</a:t>
            </a:r>
          </a:p>
          <a:p>
            <a:pPr lvl="3"/>
            <a:r>
              <a:rPr lang="de-DE" dirty="0"/>
              <a:t>Zufälliges aber kooperatives Einfrieren von Spins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Frustrierter Magnetismus (1950-77)</a:t>
            </a:r>
          </a:p>
          <a:p>
            <a:pPr lvl="3"/>
            <a:r>
              <a:rPr lang="de-DE" dirty="0"/>
              <a:t>Kollinear und Nicht-kollinear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61DE4B-0612-DC75-FED4-927489CAF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0969" y="1124240"/>
            <a:ext cx="4495800" cy="137008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9C7A4C3-A2F4-BCDB-758E-1CE0F88083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4548"/>
          <a:stretch/>
        </p:blipFill>
        <p:spPr>
          <a:xfrm>
            <a:off x="3730576" y="2879325"/>
            <a:ext cx="1410558" cy="792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B2A48C0-D769-608C-418B-E9E8BF2CD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1881" y="2867630"/>
            <a:ext cx="1697542" cy="82974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7B0C58F-7280-916A-3B88-ED5C1B9D2292}"/>
              </a:ext>
            </a:extLst>
          </p:cNvPr>
          <p:cNvSpPr txBox="1"/>
          <p:nvPr/>
        </p:nvSpPr>
        <p:spPr>
          <a:xfrm>
            <a:off x="7069423" y="3439485"/>
            <a:ext cx="22445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N.Jiang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Nature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,1601 (2020)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BB0432-D7B7-93CC-9445-171B21F07F2D}"/>
              </a:ext>
            </a:extLst>
          </p:cNvPr>
          <p:cNvSpPr txBox="1"/>
          <p:nvPr/>
        </p:nvSpPr>
        <p:spPr>
          <a:xfrm>
            <a:off x="9816718" y="1989139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327C071-AC2F-299A-8C06-18F8D4C05E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1552" y="3920263"/>
            <a:ext cx="1782600" cy="116027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3F8ACD5-27ED-53F1-32B8-081E182B54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3795" y="4976188"/>
            <a:ext cx="1257174" cy="1277582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05E2254-2159-60EC-495C-A7A01AB4B249}"/>
              </a:ext>
            </a:extLst>
          </p:cNvPr>
          <p:cNvGrpSpPr/>
          <p:nvPr/>
        </p:nvGrpSpPr>
        <p:grpSpPr>
          <a:xfrm>
            <a:off x="9743938" y="4237507"/>
            <a:ext cx="2016263" cy="2016263"/>
            <a:chOff x="1403609" y="2081213"/>
            <a:chExt cx="2016263" cy="2016263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E11AF158-2BF0-6753-64F5-C3CAD005FDEA}"/>
                </a:ext>
              </a:extLst>
            </p:cNvPr>
            <p:cNvSpPr/>
            <p:nvPr/>
          </p:nvSpPr>
          <p:spPr>
            <a:xfrm>
              <a:off x="1403609" y="2081213"/>
              <a:ext cx="2016263" cy="20162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90000" rIns="90000" bIns="90000" rtlCol="0" anchor="b"/>
            <a:lstStyle/>
            <a:p>
              <a:pPr>
                <a:lnSpc>
                  <a:spcPct val="110000"/>
                </a:lnSpc>
              </a:pPr>
              <a:r>
                <a:rPr lang="de-DE" sz="1200" b="1" dirty="0"/>
                <a:t>Obacht</a:t>
              </a:r>
            </a:p>
            <a:p>
              <a:pPr>
                <a:lnSpc>
                  <a:spcPct val="110000"/>
                </a:lnSpc>
              </a:pPr>
              <a:endParaRPr lang="de-DE" sz="1200" dirty="0"/>
            </a:p>
            <a:p>
              <a:pPr>
                <a:lnSpc>
                  <a:spcPct val="110000"/>
                </a:lnSpc>
              </a:pPr>
              <a:r>
                <a:rPr lang="de-DE" sz="1200" dirty="0"/>
                <a:t>Pfeildarstellung der Spins ist semi-klassisch. Stets beachten dass es sich um </a:t>
              </a:r>
              <a:r>
                <a:rPr lang="de-DE" sz="1200" dirty="0" err="1"/>
                <a:t>quantenmechansiche</a:t>
              </a:r>
              <a:r>
                <a:rPr lang="de-DE" sz="1200" dirty="0"/>
                <a:t> Magnetisierungsdichten handelt.</a:t>
              </a:r>
            </a:p>
          </p:txBody>
        </p: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4EB06E4F-8217-CDE6-A434-608690F51C6C}"/>
                </a:ext>
              </a:extLst>
            </p:cNvPr>
            <p:cNvGrpSpPr/>
            <p:nvPr/>
          </p:nvGrpSpPr>
          <p:grpSpPr>
            <a:xfrm>
              <a:off x="3186112" y="2120373"/>
              <a:ext cx="190323" cy="190323"/>
              <a:chOff x="323850" y="5157788"/>
              <a:chExt cx="935038" cy="935038"/>
            </a:xfrm>
          </p:grpSpPr>
          <p:cxnSp>
            <p:nvCxnSpPr>
              <p:cNvPr id="27" name="Gerade Verbindung 9">
                <a:extLst>
                  <a:ext uri="{FF2B5EF4-FFF2-40B4-BE49-F238E27FC236}">
                    <a16:creationId xmlns:a16="http://schemas.microsoft.com/office/drawing/2014/main" id="{798051BD-5744-71DC-BD0A-63D8B84044B1}"/>
                  </a:ext>
                </a:extLst>
              </p:cNvPr>
              <p:cNvCxnSpPr/>
              <p:nvPr/>
            </p:nvCxnSpPr>
            <p:spPr>
              <a:xfrm>
                <a:off x="323850" y="5157788"/>
                <a:ext cx="935038" cy="93503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12">
                <a:extLst>
                  <a:ext uri="{FF2B5EF4-FFF2-40B4-BE49-F238E27FC236}">
                    <a16:creationId xmlns:a16="http://schemas.microsoft.com/office/drawing/2014/main" id="{E40EC2E5-469C-002E-5516-086DF32B3827}"/>
                  </a:ext>
                </a:extLst>
              </p:cNvPr>
              <p:cNvCxnSpPr/>
              <p:nvPr/>
            </p:nvCxnSpPr>
            <p:spPr>
              <a:xfrm flipH="1">
                <a:off x="323850" y="5157788"/>
                <a:ext cx="935038" cy="93503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2264ED8D-4B38-F6EF-A396-9E4B301A8478}"/>
              </a:ext>
            </a:extLst>
          </p:cNvPr>
          <p:cNvSpPr txBox="1"/>
          <p:nvPr/>
        </p:nvSpPr>
        <p:spPr>
          <a:xfrm>
            <a:off x="6799864" y="4785602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CCE6B81-5868-051D-EBD6-874D2956969E}"/>
              </a:ext>
            </a:extLst>
          </p:cNvPr>
          <p:cNvSpPr txBox="1"/>
          <p:nvPr/>
        </p:nvSpPr>
        <p:spPr>
          <a:xfrm>
            <a:off x="5551255" y="5984222"/>
            <a:ext cx="8226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Fkf.mpg.de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72C0A80-1043-28F5-18EA-4B53E58FE72A}"/>
              </a:ext>
            </a:extLst>
          </p:cNvPr>
          <p:cNvSpPr txBox="1"/>
          <p:nvPr/>
        </p:nvSpPr>
        <p:spPr>
          <a:xfrm>
            <a:off x="782111" y="2737344"/>
            <a:ext cx="2518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Néel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An. de phys.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137-198 (1948)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4ABAFB8-1CAB-5BD1-C67A-8C12C85B8769}"/>
              </a:ext>
            </a:extLst>
          </p:cNvPr>
          <p:cNvSpPr txBox="1"/>
          <p:nvPr/>
        </p:nvSpPr>
        <p:spPr>
          <a:xfrm>
            <a:off x="782111" y="3608659"/>
            <a:ext cx="30812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A.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Yoshimori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J. Phys.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Soc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Jpn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14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807-821 (1959)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BD81583-5C19-3B57-FAE8-AE00E5EF5337}"/>
              </a:ext>
            </a:extLst>
          </p:cNvPr>
          <p:cNvSpPr txBox="1"/>
          <p:nvPr/>
        </p:nvSpPr>
        <p:spPr>
          <a:xfrm>
            <a:off x="733604" y="4622659"/>
            <a:ext cx="2323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D.Sherrington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PRL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35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,26 (1975)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2A06BFE-C494-4144-B6F5-B86D518BA65A}"/>
              </a:ext>
            </a:extLst>
          </p:cNvPr>
          <p:cNvSpPr txBox="1"/>
          <p:nvPr/>
        </p:nvSpPr>
        <p:spPr>
          <a:xfrm>
            <a:off x="782111" y="5738001"/>
            <a:ext cx="2685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i="1" dirty="0">
                <a:solidFill>
                  <a:schemeClr val="accent1">
                    <a:lumMod val="75000"/>
                  </a:schemeClr>
                </a:solidFill>
              </a:rPr>
              <a:t>G. Toulouse</a:t>
            </a:r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, Commun. Phys. </a:t>
            </a:r>
            <a:r>
              <a:rPr lang="fr-FR" sz="1000" b="1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, 115 (1977).</a:t>
            </a:r>
            <a:endParaRPr lang="de-DE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41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NEWSFLASH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8E3585F0-3BB9-28F9-FA54-2EDA205A8563}"/>
              </a:ext>
            </a:extLst>
          </p:cNvPr>
          <p:cNvGrpSpPr/>
          <p:nvPr/>
        </p:nvGrpSpPr>
        <p:grpSpPr>
          <a:xfrm>
            <a:off x="214387" y="1833659"/>
            <a:ext cx="6117208" cy="1123323"/>
            <a:chOff x="263352" y="1556792"/>
            <a:chExt cx="6552728" cy="1305618"/>
          </a:xfrm>
        </p:grpSpPr>
        <p:pic>
          <p:nvPicPr>
            <p:cNvPr id="35" name="Grafik 34" descr="Ein Bild, das Text, Schrift, Screenshot, weiß enthält.">
              <a:extLst>
                <a:ext uri="{FF2B5EF4-FFF2-40B4-BE49-F238E27FC236}">
                  <a16:creationId xmlns:a16="http://schemas.microsoft.com/office/drawing/2014/main" id="{CDD0155D-790A-8172-B98F-C05A639A5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352" y="1556792"/>
              <a:ext cx="6552728" cy="1305618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38" name="Grafik 37" descr="Ein Bild, das Grafiken, Schrift, Grafikdesign, Logo enthält.&#10;&#10;Automatisch generierte Beschreibung">
              <a:extLst>
                <a:ext uri="{FF2B5EF4-FFF2-40B4-BE49-F238E27FC236}">
                  <a16:creationId xmlns:a16="http://schemas.microsoft.com/office/drawing/2014/main" id="{D2DEA153-0B54-391F-047B-96A5714CA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1944" y="2261725"/>
              <a:ext cx="1008112" cy="519178"/>
            </a:xfrm>
            <a:prstGeom prst="rect">
              <a:avLst/>
            </a:prstGeom>
          </p:spPr>
        </p:pic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D4CCEF0D-3E14-D037-EEA2-6C9990653DB4}"/>
              </a:ext>
            </a:extLst>
          </p:cNvPr>
          <p:cNvGrpSpPr/>
          <p:nvPr/>
        </p:nvGrpSpPr>
        <p:grpSpPr>
          <a:xfrm>
            <a:off x="5303912" y="3191691"/>
            <a:ext cx="5506218" cy="866896"/>
            <a:chOff x="5735960" y="3607607"/>
            <a:chExt cx="5506218" cy="866896"/>
          </a:xfrm>
        </p:grpSpPr>
        <p:pic>
          <p:nvPicPr>
            <p:cNvPr id="49" name="Grafik 48" descr="Ein Bild, das Text, Schrift, Typografie, Grafiken enthält.&#10;&#10;Automatisch generierte Beschreibung">
              <a:extLst>
                <a:ext uri="{FF2B5EF4-FFF2-40B4-BE49-F238E27FC236}">
                  <a16:creationId xmlns:a16="http://schemas.microsoft.com/office/drawing/2014/main" id="{8EB68A1A-E5FA-3624-412B-9A13D9BB8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960" y="3607607"/>
              <a:ext cx="5506218" cy="866896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51" name="Grafik 50" descr="Ein Bild, das Schrift, Typografie, Text, Kalligrafie enthält.&#10;&#10;Automatisch generierte Beschreibung">
              <a:extLst>
                <a:ext uri="{FF2B5EF4-FFF2-40B4-BE49-F238E27FC236}">
                  <a16:creationId xmlns:a16="http://schemas.microsoft.com/office/drawing/2014/main" id="{0AAFF06E-477C-7A82-4C52-5622B952E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1461" y="3607607"/>
              <a:ext cx="2448272" cy="352590"/>
            </a:xfrm>
            <a:prstGeom prst="rect">
              <a:avLst/>
            </a:prstGeom>
          </p:spPr>
        </p:pic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C247B43D-4F0D-960E-3D39-5990A67E9972}"/>
              </a:ext>
            </a:extLst>
          </p:cNvPr>
          <p:cNvGrpSpPr/>
          <p:nvPr/>
        </p:nvGrpSpPr>
        <p:grpSpPr>
          <a:xfrm>
            <a:off x="551384" y="4358140"/>
            <a:ext cx="5239481" cy="1305107"/>
            <a:chOff x="325823" y="4483451"/>
            <a:chExt cx="5239481" cy="1305107"/>
          </a:xfrm>
        </p:grpSpPr>
        <p:pic>
          <p:nvPicPr>
            <p:cNvPr id="55" name="Grafik 54" descr="Ein Bild, das Text, Schrift, Grafiken, Typografie enthält.&#10;&#10;Automatisch generierte Beschreibung">
              <a:extLst>
                <a:ext uri="{FF2B5EF4-FFF2-40B4-BE49-F238E27FC236}">
                  <a16:creationId xmlns:a16="http://schemas.microsoft.com/office/drawing/2014/main" id="{6724C793-6E51-B1AE-6D35-E9AB11C92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823" y="4483451"/>
              <a:ext cx="5239481" cy="130510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B456B634-6F9B-3804-5A96-D9C90225D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15184" y="5301208"/>
              <a:ext cx="1340992" cy="456133"/>
            </a:xfrm>
            <a:prstGeom prst="rect">
              <a:avLst/>
            </a:prstGeom>
          </p:spPr>
        </p:pic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83968821-9CC1-48BE-C8FD-FC8802DAE1C4}"/>
              </a:ext>
            </a:extLst>
          </p:cNvPr>
          <p:cNvGrpSpPr/>
          <p:nvPr/>
        </p:nvGrpSpPr>
        <p:grpSpPr>
          <a:xfrm>
            <a:off x="6030367" y="540515"/>
            <a:ext cx="5761805" cy="1123323"/>
            <a:chOff x="6030367" y="540515"/>
            <a:chExt cx="5761805" cy="1123323"/>
          </a:xfrm>
        </p:grpSpPr>
        <p:pic>
          <p:nvPicPr>
            <p:cNvPr id="62" name="Grafik 61" descr="Ein Bild, das Text, Schrift, weiß, Reihe enthält.&#10;&#10;Automatisch generierte Beschreibung">
              <a:extLst>
                <a:ext uri="{FF2B5EF4-FFF2-40B4-BE49-F238E27FC236}">
                  <a16:creationId xmlns:a16="http://schemas.microsoft.com/office/drawing/2014/main" id="{32BB81D3-0F97-FB8C-37EF-503B9F234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367" y="540515"/>
              <a:ext cx="5761805" cy="1123323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66AB6E0E-8828-74C1-D617-921869ADE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6240" y="571794"/>
              <a:ext cx="3383915" cy="274943"/>
            </a:xfrm>
            <a:prstGeom prst="rect">
              <a:avLst/>
            </a:prstGeom>
          </p:spPr>
        </p:pic>
      </p:grpSp>
      <p:sp>
        <p:nvSpPr>
          <p:cNvPr id="66" name="Textfeld 65">
            <a:extLst>
              <a:ext uri="{FF2B5EF4-FFF2-40B4-BE49-F238E27FC236}">
                <a16:creationId xmlns:a16="http://schemas.microsoft.com/office/drawing/2014/main" id="{C22EA564-AA84-E63C-C480-12ADF3444018}"/>
              </a:ext>
            </a:extLst>
          </p:cNvPr>
          <p:cNvSpPr txBox="1"/>
          <p:nvPr/>
        </p:nvSpPr>
        <p:spPr>
          <a:xfrm>
            <a:off x="10724180" y="1685525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20.02.24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4ECD5BB9-7B90-B831-392A-74202245CFA5}"/>
              </a:ext>
            </a:extLst>
          </p:cNvPr>
          <p:cNvSpPr txBox="1"/>
          <p:nvPr/>
        </p:nvSpPr>
        <p:spPr>
          <a:xfrm>
            <a:off x="4712197" y="5672809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22.02.24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9A18B9EF-6B37-E507-38B1-58E0B4934BA5}"/>
              </a:ext>
            </a:extLst>
          </p:cNvPr>
          <p:cNvSpPr txBox="1"/>
          <p:nvPr/>
        </p:nvSpPr>
        <p:spPr>
          <a:xfrm>
            <a:off x="9730010" y="4089003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28.02.24</a:t>
            </a:r>
          </a:p>
        </p:txBody>
      </p:sp>
    </p:spTree>
    <p:extLst>
      <p:ext uri="{BB962C8B-B14F-4D97-AF65-F5344CB8AC3E}">
        <p14:creationId xmlns:p14="http://schemas.microsoft.com/office/powerpoint/2010/main" val="354558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6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B981E7D2-B009-185A-4143-93F02A11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163" y="2914598"/>
              <a:ext cx="15173" cy="115997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00B050"/>
                  </a:solidFill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B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3E29757C-74EB-82B9-4AAB-C7BE41413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2750" y="1914287"/>
              <a:ext cx="15173" cy="115997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8" name="Ungleich 17">
            <a:extLst>
              <a:ext uri="{FF2B5EF4-FFF2-40B4-BE49-F238E27FC236}">
                <a16:creationId xmlns:a16="http://schemas.microsoft.com/office/drawing/2014/main" id="{9C5DC540-6876-FD96-EDAA-3A083A01ECCE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00E7519-B2F0-2BFC-D778-0AF1AB6393D4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522620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2085424"/>
            <a:ext cx="4905865" cy="2954525"/>
            <a:chOff x="3494391" y="2085424"/>
            <a:chExt cx="4905865" cy="2954525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EBB65BDD-BC5E-AC82-23BB-29F008B3C8CB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16" name="Gleich 15">
            <a:extLst>
              <a:ext uri="{FF2B5EF4-FFF2-40B4-BE49-F238E27FC236}">
                <a16:creationId xmlns:a16="http://schemas.microsoft.com/office/drawing/2014/main" id="{46A559D1-CDEC-36D3-54E3-0C1D4AFF815E}"/>
              </a:ext>
            </a:extLst>
          </p:cNvPr>
          <p:cNvSpPr/>
          <p:nvPr/>
        </p:nvSpPr>
        <p:spPr>
          <a:xfrm>
            <a:off x="8187799" y="2921510"/>
            <a:ext cx="281727" cy="20220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3883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B981E7D2-B009-185A-4143-93F02A11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163" y="2914598"/>
              <a:ext cx="15173" cy="1159978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FFFF00"/>
                  </a:solidFill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M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3E29757C-74EB-82B9-4AAB-C7BE41413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2750" y="1914287"/>
              <a:ext cx="15173" cy="1159978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2B9470D-5810-C56D-C12D-7CD7E18B5A8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3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EB9BE5C-39B9-D1C4-5045-4807F0A59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68AB231-1930-4398-BBD8-04B34CDA9B59}"/>
              </a:ext>
            </a:extLst>
          </p:cNvPr>
          <p:cNvSpPr txBox="1"/>
          <p:nvPr/>
        </p:nvSpPr>
        <p:spPr>
          <a:xfrm>
            <a:off x="6265812" y="3239177"/>
            <a:ext cx="59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FM</a:t>
            </a:r>
          </a:p>
        </p:txBody>
      </p:sp>
      <p:sp>
        <p:nvSpPr>
          <p:cNvPr id="18" name="Ungleich 17">
            <a:extLst>
              <a:ext uri="{FF2B5EF4-FFF2-40B4-BE49-F238E27FC236}">
                <a16:creationId xmlns:a16="http://schemas.microsoft.com/office/drawing/2014/main" id="{89D64477-3CC3-8644-D681-07A17A2F9DC1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875094F-27D1-F71C-987B-F97C8950AF34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6341705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b="1" dirty="0">
                <a:solidFill>
                  <a:srgbClr val="FFFF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8074E25-9683-6116-A962-6BECE92550B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AFM:</a:t>
            </a:r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77DBD13-7BED-CAD0-A50A-47ED3552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CE71909-F27E-B52C-1287-5517794B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61" y="2964552"/>
            <a:ext cx="2015780" cy="26157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9FC7BA9D-5F16-2122-3CB6-385AA8B08D46}"/>
              </a:ext>
            </a:extLst>
          </p:cNvPr>
          <p:cNvSpPr txBox="1"/>
          <p:nvPr/>
        </p:nvSpPr>
        <p:spPr>
          <a:xfrm>
            <a:off x="6149758" y="3204260"/>
            <a:ext cx="713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AFM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D7D70A4-5C95-301D-F76B-BE3428EC0A00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7" name="Gleich 26">
            <a:extLst>
              <a:ext uri="{FF2B5EF4-FFF2-40B4-BE49-F238E27FC236}">
                <a16:creationId xmlns:a16="http://schemas.microsoft.com/office/drawing/2014/main" id="{54C79FBA-8E67-5402-9ED1-F472AB6B07E0}"/>
              </a:ext>
            </a:extLst>
          </p:cNvPr>
          <p:cNvSpPr/>
          <p:nvPr/>
        </p:nvSpPr>
        <p:spPr>
          <a:xfrm>
            <a:off x="8187799" y="2921510"/>
            <a:ext cx="281727" cy="20220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F43BB-0C1B-26D9-A373-832E44864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DAD82-03D7-55D6-63FE-56AF2DFA0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1960FA-719F-2E55-609D-B9B7631130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Groundstate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 eigenstate, with the eigenenergy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1E8BA9-9B0C-882B-D398-0C962B0BAE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A8C33B-3A8A-3623-9D83-2A81EC4281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5B28643-B7E4-CDDD-9DCE-535878AFF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41371C9-C707-E3B9-E85F-876258ADA40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69" y="2771214"/>
            <a:ext cx="2168381" cy="25447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E0184A9B-6DEE-2B5A-DEE2-3D850F0A746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342" y="1111721"/>
            <a:ext cx="5195100" cy="2181201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CE07A4B2-35FC-28AF-11C3-D30EE871079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27" y="4143442"/>
            <a:ext cx="5636405" cy="1122591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199A906-B33A-58EB-041B-47B60CD4DD8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693" y="3653208"/>
            <a:ext cx="269714" cy="213333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271CE96F-82F0-985D-2389-C45F17DB4547}"/>
              </a:ext>
            </a:extLst>
          </p:cNvPr>
          <p:cNvSpPr txBox="1"/>
          <p:nvPr/>
        </p:nvSpPr>
        <p:spPr>
          <a:xfrm>
            <a:off x="7787959" y="3565079"/>
            <a:ext cx="317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CA644DA6-8A7D-83C7-C13B-B71AD8AEB019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EBA27C39-85EC-C0D5-4A2C-39EB7EC90301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D72813A-BC0F-0031-F569-420AE8ACFD28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E8FFE57-39B4-C1AA-F0F0-631B3057AFF5}"/>
              </a:ext>
            </a:extLst>
          </p:cNvPr>
          <p:cNvCxnSpPr>
            <a:cxnSpLocks/>
          </p:cNvCxnSpPr>
          <p:nvPr/>
        </p:nvCxnSpPr>
        <p:spPr>
          <a:xfrm flipV="1">
            <a:off x="811222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1EFDEC2-AB23-1A36-1599-547741DBC0D7}"/>
              </a:ext>
            </a:extLst>
          </p:cNvPr>
          <p:cNvCxnSpPr>
            <a:cxnSpLocks/>
          </p:cNvCxnSpPr>
          <p:nvPr/>
        </p:nvCxnSpPr>
        <p:spPr>
          <a:xfrm flipV="1">
            <a:off x="861628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8EDFD79-F854-6909-6CFA-FC9D4EA328AD}"/>
              </a:ext>
            </a:extLst>
          </p:cNvPr>
          <p:cNvCxnSpPr>
            <a:cxnSpLocks/>
          </p:cNvCxnSpPr>
          <p:nvPr/>
        </p:nvCxnSpPr>
        <p:spPr>
          <a:xfrm flipV="1">
            <a:off x="919234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17EFD2A-DA7C-D7B5-662C-22517CEC497B}"/>
              </a:ext>
            </a:extLst>
          </p:cNvPr>
          <p:cNvCxnSpPr>
            <a:cxnSpLocks/>
          </p:cNvCxnSpPr>
          <p:nvPr/>
        </p:nvCxnSpPr>
        <p:spPr>
          <a:xfrm flipV="1">
            <a:off x="969640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23CF6D1-70B9-D313-35D1-1659FCBF24D9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4997C39-84D2-FC3A-6890-BD345295AE5C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34F06A5-342D-CE85-2E97-3AD4024979DE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240F3730-524C-F1AC-0694-6DA7AFD4692E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A5B6B297-09CE-F1AC-D10C-A37535CDCACF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443EFDEC-08A7-E9C1-FA8F-1D421EDC490E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BF3EC42B-73D7-D280-7940-14B02885C0DC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2CCBD2CA-F47D-70BC-D132-017154C090C8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5575639-AA0B-ACEB-5CD7-11FA07A2B049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12A3DD2-827B-C864-7C25-A4DD5A7A6C7B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EF20673E-68B1-7D75-343D-3EE1D07BE7F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AEF41A1E-EBF1-D76E-FA4B-E9C46AC789A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pic>
        <p:nvPicPr>
          <p:cNvPr id="81" name="Grafik 80">
            <a:extLst>
              <a:ext uri="{FF2B5EF4-FFF2-40B4-BE49-F238E27FC236}">
                <a16:creationId xmlns:a16="http://schemas.microsoft.com/office/drawing/2014/main" id="{2DA6C7DA-E45C-4A06-39E5-1D821B74EE4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913" y="276586"/>
            <a:ext cx="375959" cy="246316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A0A3E2D0-4624-6F66-8B8E-0460D3BFEB5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432" y="746017"/>
            <a:ext cx="85333" cy="167619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78FAC5E8-0BCE-F8A5-660C-991EDD725DA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812" y="746017"/>
            <a:ext cx="104572" cy="168620"/>
          </a:xfrm>
          <a:prstGeom prst="rect">
            <a:avLst/>
          </a:prstGeom>
        </p:spPr>
      </p:pic>
      <p:pic>
        <p:nvPicPr>
          <p:cNvPr id="77" name="Grafik 76">
            <a:extLst>
              <a:ext uri="{FF2B5EF4-FFF2-40B4-BE49-F238E27FC236}">
                <a16:creationId xmlns:a16="http://schemas.microsoft.com/office/drawing/2014/main" id="{66AE12DF-C63C-0D9A-9CC2-C3561C52F7B5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572" y="746016"/>
            <a:ext cx="109254" cy="174752"/>
          </a:xfrm>
          <a:prstGeom prst="rect">
            <a:avLst/>
          </a:prstGeom>
        </p:spPr>
      </p:pic>
      <p:pic>
        <p:nvPicPr>
          <p:cNvPr id="79" name="Grafik 78">
            <a:extLst>
              <a:ext uri="{FF2B5EF4-FFF2-40B4-BE49-F238E27FC236}">
                <a16:creationId xmlns:a16="http://schemas.microsoft.com/office/drawing/2014/main" id="{E3DE2B2C-36A6-E456-DA45-5D089A9E7CB7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234" y="756221"/>
            <a:ext cx="117058" cy="171686"/>
          </a:xfrm>
          <a:prstGeom prst="rect">
            <a:avLst/>
          </a:prstGeom>
        </p:spPr>
      </p:pic>
      <p:pic>
        <p:nvPicPr>
          <p:cNvPr id="83" name="Grafik 82" descr="DNA Silhouette">
            <a:extLst>
              <a:ext uri="{FF2B5EF4-FFF2-40B4-BE49-F238E27FC236}">
                <a16:creationId xmlns:a16="http://schemas.microsoft.com/office/drawing/2014/main" id="{CBD9DED7-B4DC-BC1E-F49B-4CBBBDABFCA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5400000">
            <a:off x="8782688" y="275133"/>
            <a:ext cx="246316" cy="576064"/>
          </a:xfrm>
          <a:prstGeom prst="rect">
            <a:avLst/>
          </a:prstGeom>
        </p:spPr>
      </p:pic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1EEFBDF-273E-F176-2275-B08B43922AA6}"/>
              </a:ext>
            </a:extLst>
          </p:cNvPr>
          <p:cNvCxnSpPr>
            <a:cxnSpLocks/>
          </p:cNvCxnSpPr>
          <p:nvPr/>
        </p:nvCxnSpPr>
        <p:spPr>
          <a:xfrm flipV="1">
            <a:off x="7663307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B9B51F58-A5BA-D737-B5C1-51A48C4C4DAB}"/>
              </a:ext>
            </a:extLst>
          </p:cNvPr>
          <p:cNvCxnSpPr>
            <a:cxnSpLocks/>
          </p:cNvCxnSpPr>
          <p:nvPr/>
        </p:nvCxnSpPr>
        <p:spPr>
          <a:xfrm flipV="1">
            <a:off x="7951339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B07DF4BE-BE48-B30B-E0BE-CB6354DF35EE}"/>
              </a:ext>
            </a:extLst>
          </p:cNvPr>
          <p:cNvCxnSpPr>
            <a:cxnSpLocks/>
          </p:cNvCxnSpPr>
          <p:nvPr/>
        </p:nvCxnSpPr>
        <p:spPr>
          <a:xfrm flipV="1">
            <a:off x="8239371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E424C389-DD95-29AC-AC6C-40258B585C82}"/>
              </a:ext>
            </a:extLst>
          </p:cNvPr>
          <p:cNvCxnSpPr>
            <a:cxnSpLocks/>
          </p:cNvCxnSpPr>
          <p:nvPr/>
        </p:nvCxnSpPr>
        <p:spPr>
          <a:xfrm flipV="1">
            <a:off x="8527403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7420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b="1" dirty="0">
                <a:solidFill>
                  <a:srgbClr val="FFFF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8074E25-9683-6116-A962-6BECE92550B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AFM: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??:  </a:t>
            </a:r>
          </a:p>
          <a:p>
            <a:pPr lvl="3"/>
            <a:r>
              <a:rPr lang="de-DE" dirty="0"/>
              <a:t>(in manchen Richtungen)</a:t>
            </a:r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77DBD13-7BED-CAD0-A50A-47ED3552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CE71909-F27E-B52C-1287-5517794B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61" y="2964552"/>
            <a:ext cx="2015780" cy="26157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7C494BA-06FF-F938-C1D0-14FE12BE6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4180" y="3507386"/>
            <a:ext cx="2069142" cy="28761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548807F-0344-B0A0-EC07-4C1FCCE136F0}"/>
              </a:ext>
            </a:extLst>
          </p:cNvPr>
          <p:cNvSpPr txBox="1"/>
          <p:nvPr/>
        </p:nvSpPr>
        <p:spPr>
          <a:xfrm>
            <a:off x="6302017" y="3230924"/>
            <a:ext cx="457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??</a:t>
            </a:r>
          </a:p>
        </p:txBody>
      </p:sp>
      <p:sp>
        <p:nvSpPr>
          <p:cNvPr id="21" name="Ungleich 20">
            <a:extLst>
              <a:ext uri="{FF2B5EF4-FFF2-40B4-BE49-F238E27FC236}">
                <a16:creationId xmlns:a16="http://schemas.microsoft.com/office/drawing/2014/main" id="{BFF86CC7-2A10-49C1-C36E-EBE0AB993368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53DC845-55D1-2F22-C2EE-CC08FF42F2B5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5D9C06C-DFFB-7D49-BB9E-78B049862654}"/>
              </a:ext>
            </a:extLst>
          </p:cNvPr>
          <p:cNvSpPr txBox="1"/>
          <p:nvPr/>
        </p:nvSpPr>
        <p:spPr>
          <a:xfrm>
            <a:off x="9544669" y="4281863"/>
            <a:ext cx="2252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H.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Reichlova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et al. arXiv:2012.15651</a:t>
            </a:r>
          </a:p>
        </p:txBody>
      </p:sp>
    </p:spTree>
    <p:extLst>
      <p:ext uri="{BB962C8B-B14F-4D97-AF65-F5344CB8AC3E}">
        <p14:creationId xmlns:p14="http://schemas.microsoft.com/office/powerpoint/2010/main" val="39342916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1028324"/>
          </a:xfrm>
        </p:spPr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601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9B637AE-D45E-0DAA-8457-4B2C64EACE5C}"/>
              </a:ext>
            </a:extLst>
          </p:cNvPr>
          <p:cNvSpPr txBox="1">
            <a:spLocks/>
          </p:cNvSpPr>
          <p:nvPr/>
        </p:nvSpPr>
        <p:spPr>
          <a:xfrm>
            <a:off x="6137963" y="1490948"/>
            <a:ext cx="4944121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Anschauung</a:t>
            </a:r>
          </a:p>
          <a:p>
            <a:endParaRPr lang="de-DE" dirty="0"/>
          </a:p>
          <a:p>
            <a:pPr lvl="2"/>
            <a:r>
              <a:rPr lang="de-DE" dirty="0"/>
              <a:t>Vorstellung von </a:t>
            </a:r>
            <a:r>
              <a:rPr lang="de-DE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Ørsted</a:t>
            </a:r>
            <a:r>
              <a:rPr lang="de-DE" dirty="0"/>
              <a:t> (</a:t>
            </a:r>
            <a:r>
              <a:rPr lang="de-DE" dirty="0" err="1"/>
              <a:t>Uhlenbeck-Goudsmith</a:t>
            </a:r>
            <a:r>
              <a:rPr lang="de-DE" dirty="0"/>
              <a:t>)</a:t>
            </a:r>
          </a:p>
          <a:p>
            <a:pPr lvl="3"/>
            <a:r>
              <a:rPr lang="de-DE" dirty="0"/>
              <a:t>e</a:t>
            </a:r>
            <a:r>
              <a:rPr lang="de-DE" baseline="30000" dirty="0"/>
              <a:t>- </a:t>
            </a:r>
            <a:r>
              <a:rPr lang="de-DE" dirty="0"/>
              <a:t> haben eine Ausdehnung</a:t>
            </a:r>
          </a:p>
          <a:p>
            <a:pPr lvl="3"/>
            <a:r>
              <a:rPr lang="de-DE" dirty="0"/>
              <a:t>e</a:t>
            </a:r>
            <a:r>
              <a:rPr lang="de-DE" baseline="30000" dirty="0"/>
              <a:t>- </a:t>
            </a:r>
            <a:r>
              <a:rPr lang="de-DE" dirty="0"/>
              <a:t> rotieren um eigene Achse</a:t>
            </a:r>
          </a:p>
          <a:p>
            <a:pPr lvl="3"/>
            <a:r>
              <a:rPr lang="de-DE" dirty="0"/>
              <a:t>Daraus folgt magnetisches Moment(Spin)</a:t>
            </a:r>
          </a:p>
          <a:p>
            <a:pPr lvl="3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Zeitumkehr bedeutet nun dass die Rotationsrichtung umgekehrt wird</a:t>
            </a:r>
          </a:p>
          <a:p>
            <a:pPr lvl="3"/>
            <a:r>
              <a:rPr lang="de-DE" dirty="0"/>
              <a:t>Folglich auch das magnetische Moment(Spin)</a:t>
            </a:r>
          </a:p>
          <a:p>
            <a:pPr lvl="2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64601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9B637AE-D45E-0DAA-8457-4B2C64EACE5C}"/>
              </a:ext>
            </a:extLst>
          </p:cNvPr>
          <p:cNvSpPr txBox="1">
            <a:spLocks/>
          </p:cNvSpPr>
          <p:nvPr/>
        </p:nvSpPr>
        <p:spPr>
          <a:xfrm>
            <a:off x="6137963" y="1490948"/>
            <a:ext cx="4944121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Spin-Gruppen</a:t>
            </a:r>
          </a:p>
          <a:p>
            <a:endParaRPr lang="de-DE" dirty="0"/>
          </a:p>
          <a:p>
            <a:pPr lvl="2"/>
            <a:r>
              <a:rPr lang="de-DE" dirty="0"/>
              <a:t>Eine Symmetrie stellen wir da durch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Spin-Raum		     Gitter-Raum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dirty="0"/>
              <a:t>: Kann eine Gittertransformation die Zeitumkehr aufheben?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00C3C52-AEE2-925A-A82F-7A9A90149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3360" y="2507762"/>
            <a:ext cx="1008971" cy="41459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7F07828-8C0D-74A1-1B9F-11797B6644D4}"/>
              </a:ext>
            </a:extLst>
          </p:cNvPr>
          <p:cNvSpPr txBox="1"/>
          <p:nvPr/>
        </p:nvSpPr>
        <p:spPr>
          <a:xfrm>
            <a:off x="9084562" y="2873841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DE057B6-56DE-CBD1-64E6-2C3657EB86B8}"/>
              </a:ext>
            </a:extLst>
          </p:cNvPr>
          <p:cNvSpPr txBox="1"/>
          <p:nvPr/>
        </p:nvSpPr>
        <p:spPr>
          <a:xfrm>
            <a:off x="9192344" y="4256734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8153218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Ferromagnetismus </a:t>
            </a:r>
          </a:p>
          <a:p>
            <a:pPr lvl="2"/>
            <a:r>
              <a:rPr lang="de-DE" dirty="0"/>
              <a:t>Starke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811475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79889" y="2908507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3" name="Rechteck 142">
                <a:extLst>
                  <a:ext uri="{FF2B5EF4-FFF2-40B4-BE49-F238E27FC236}">
                    <a16:creationId xmlns:a16="http://schemas.microsoft.com/office/drawing/2014/main" id="{1AF2E3EA-726C-B432-926D-1019FAB11FF2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66382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Ferromagnetismus: Nein</a:t>
            </a:r>
          </a:p>
          <a:p>
            <a:pPr lvl="2"/>
            <a:r>
              <a:rPr lang="de-DE" dirty="0"/>
              <a:t>Starke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758440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Multiplikationszeichen 3">
            <a:extLst>
              <a:ext uri="{FF2B5EF4-FFF2-40B4-BE49-F238E27FC236}">
                <a16:creationId xmlns:a16="http://schemas.microsoft.com/office/drawing/2014/main" id="{2177E300-183C-F0B9-5DE8-89C619FF6C73}"/>
              </a:ext>
            </a:extLst>
          </p:cNvPr>
          <p:cNvSpPr/>
          <p:nvPr/>
        </p:nvSpPr>
        <p:spPr>
          <a:xfrm>
            <a:off x="4483041" y="4960989"/>
            <a:ext cx="1074123" cy="1012765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5627755" y="1625530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Bandaufspaltung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4718777" y="2076750"/>
            <a:ext cx="39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Keine Zeitumkehrsymmetrie</a:t>
            </a:r>
          </a:p>
        </p:txBody>
      </p:sp>
      <p:pic>
        <p:nvPicPr>
          <p:cNvPr id="10" name="Grafik 9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7AC4658C-E530-A96E-FC44-44195E5376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433" y="615684"/>
            <a:ext cx="2742491" cy="1779179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F900669F-76E6-2A33-246E-D9A41DB37691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7525CA42-DA4D-1882-6F63-E26B36CA5F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328CECC-2D4E-0DCC-D468-99889BA56D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97096E3F-51AA-E601-2AC8-69F8D43F40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18CD85B9-B943-6B09-0B6D-11E87C486C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CCB625ED-F46E-6A44-D2BE-2E3F428676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8244773C-6275-7A9B-9139-092421885C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B18DBB0-AD95-6105-D949-8C39168300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B56411D7-B359-A1EA-4CBC-225141E275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39B4E695-40CE-086E-E9F8-E0867CC60D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73DB8053-9DAF-A436-C30C-F8FADE1574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5FAC2CA-C810-945F-ED01-3A27F17CD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369BB398-F089-9983-D58E-61B7ADFFB0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99DCC6BF-DCB6-3A7F-9BD0-233236983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357744B7-1D60-EFE4-52DC-D071F15CD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E8E5B2B0-7A55-B937-70BD-396877E3DC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DCC5EACF-F58E-8915-1905-CCC76E7300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3D2666A6-EC80-470C-90FD-FD237EAA3AE5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CA0E97F-67FB-C3D2-09EA-0ACE3D804DE3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1232DC6C-D05C-2D3F-919C-F5CF903D1F63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E07BD422-095A-2301-458B-4DD73964D507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3E92AB2D-92E5-A952-29F8-042BF71CC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2625059B-6083-F882-96FC-EAACFC3BA3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3CFEC688-33C0-EA25-FA98-7F4982475B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C0E7381D-94E0-D5A7-8F53-F001E75F6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>
                <a:extLst>
                  <a:ext uri="{FF2B5EF4-FFF2-40B4-BE49-F238E27FC236}">
                    <a16:creationId xmlns:a16="http://schemas.microsoft.com/office/drawing/2014/main" id="{F71682CF-8F8A-DD56-9F43-DA01668946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r Verbinder 37">
                <a:extLst>
                  <a:ext uri="{FF2B5EF4-FFF2-40B4-BE49-F238E27FC236}">
                    <a16:creationId xmlns:a16="http://schemas.microsoft.com/office/drawing/2014/main" id="{3C43D4D4-6628-3042-2C44-14BB1E2633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29459017-DB40-5117-F7C3-416BE55DEB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D2DC27B9-FC03-3AE2-A1B8-FF8AE35087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543C4769-75BE-D988-15CA-A098F9B6666E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39AB9F9D-A897-BC62-6DB3-265E2CEB2798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F6BC100E-63B9-DEAF-33F7-D517C56F216F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F45D6CDB-A9B2-92E1-E392-39864B0FDFC5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28B680D7-769D-AA91-CF84-77C1530B278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365A6C13-5E90-0BFF-40E4-1F820219F83A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5" name="Ellipse 74">
                <a:extLst>
                  <a:ext uri="{FF2B5EF4-FFF2-40B4-BE49-F238E27FC236}">
                    <a16:creationId xmlns:a16="http://schemas.microsoft.com/office/drawing/2014/main" id="{3ABE3185-0146-D7F0-8DB5-17D475EBE369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6" name="Ellipse 75">
                <a:extLst>
                  <a:ext uri="{FF2B5EF4-FFF2-40B4-BE49-F238E27FC236}">
                    <a16:creationId xmlns:a16="http://schemas.microsoft.com/office/drawing/2014/main" id="{E08C0DEA-F3FE-86E6-6CE8-A101F822D2D3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7" name="Ellipse 76">
                <a:extLst>
                  <a:ext uri="{FF2B5EF4-FFF2-40B4-BE49-F238E27FC236}">
                    <a16:creationId xmlns:a16="http://schemas.microsoft.com/office/drawing/2014/main" id="{56F7629F-6A40-4474-C107-3BDD2A049A26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8" name="Ellipse 77">
                <a:extLst>
                  <a:ext uri="{FF2B5EF4-FFF2-40B4-BE49-F238E27FC236}">
                    <a16:creationId xmlns:a16="http://schemas.microsoft.com/office/drawing/2014/main" id="{95B4EC90-6E50-3D09-C50E-3CAD20C41EBF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9" name="Ellipse 78">
                <a:extLst>
                  <a:ext uri="{FF2B5EF4-FFF2-40B4-BE49-F238E27FC236}">
                    <a16:creationId xmlns:a16="http://schemas.microsoft.com/office/drawing/2014/main" id="{E4C96D58-0E5B-BFC9-5CC2-BA468D70628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" name="Ellipse 79">
                <a:extLst>
                  <a:ext uri="{FF2B5EF4-FFF2-40B4-BE49-F238E27FC236}">
                    <a16:creationId xmlns:a16="http://schemas.microsoft.com/office/drawing/2014/main" id="{C19E0688-7414-13FE-1EA9-61D949D5AB2B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1" name="Ellipse 80">
                <a:extLst>
                  <a:ext uri="{FF2B5EF4-FFF2-40B4-BE49-F238E27FC236}">
                    <a16:creationId xmlns:a16="http://schemas.microsoft.com/office/drawing/2014/main" id="{8551EE27-6817-DA80-69E7-E7F5755917FC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2" name="Ellipse 81">
                <a:extLst>
                  <a:ext uri="{FF2B5EF4-FFF2-40B4-BE49-F238E27FC236}">
                    <a16:creationId xmlns:a16="http://schemas.microsoft.com/office/drawing/2014/main" id="{AC524E89-E198-C27D-C18D-CE9526E1D6A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3" name="Ellipse 82">
                <a:extLst>
                  <a:ext uri="{FF2B5EF4-FFF2-40B4-BE49-F238E27FC236}">
                    <a16:creationId xmlns:a16="http://schemas.microsoft.com/office/drawing/2014/main" id="{40E2F527-FF05-2915-66C0-63A134ACB367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4" name="Ellipse 83">
                <a:extLst>
                  <a:ext uri="{FF2B5EF4-FFF2-40B4-BE49-F238E27FC236}">
                    <a16:creationId xmlns:a16="http://schemas.microsoft.com/office/drawing/2014/main" id="{05F08FA5-A38A-2E5F-D0AB-0ADCFC3B08C5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D0D491AF-2FB7-D6B6-307B-76ED24300195}"/>
              </a:ext>
            </a:extLst>
          </p:cNvPr>
          <p:cNvGrpSpPr/>
          <p:nvPr/>
        </p:nvGrpSpPr>
        <p:grpSpPr>
          <a:xfrm>
            <a:off x="6479889" y="2908507"/>
            <a:ext cx="3349159" cy="3167755"/>
            <a:chOff x="249070" y="2883180"/>
            <a:chExt cx="3349159" cy="3167755"/>
          </a:xfrm>
        </p:grpSpPr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77571746-621B-31D8-31D7-81F36118A9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93EEA300-4A4F-0564-13BF-18BA2262FD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r Verbinder 87">
              <a:extLst>
                <a:ext uri="{FF2B5EF4-FFF2-40B4-BE49-F238E27FC236}">
                  <a16:creationId xmlns:a16="http://schemas.microsoft.com/office/drawing/2014/main" id="{77EC7BE2-6140-4471-1AB3-A5604C45CE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5002C4AF-8DE0-5DFF-8C07-71800C16E9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r Verbinder 89">
              <a:extLst>
                <a:ext uri="{FF2B5EF4-FFF2-40B4-BE49-F238E27FC236}">
                  <a16:creationId xmlns:a16="http://schemas.microsoft.com/office/drawing/2014/main" id="{B1B71A13-97C7-019D-1DA1-D1A138B136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DC9AB238-C810-0B7C-1E5E-115FA82DBC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96FAB9F2-B1C8-5E07-07C6-E9A542ACB8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r Verbinder 92">
              <a:extLst>
                <a:ext uri="{FF2B5EF4-FFF2-40B4-BE49-F238E27FC236}">
                  <a16:creationId xmlns:a16="http://schemas.microsoft.com/office/drawing/2014/main" id="{CD336D16-5F61-7CA5-DD5E-72433FA31F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r Verbinder 93">
              <a:extLst>
                <a:ext uri="{FF2B5EF4-FFF2-40B4-BE49-F238E27FC236}">
                  <a16:creationId xmlns:a16="http://schemas.microsoft.com/office/drawing/2014/main" id="{219359BE-08D5-02D7-413A-137FA641C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AEBAEB1C-ECA0-BB2E-D53C-E96EA59DC4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r Verbinder 95">
              <a:extLst>
                <a:ext uri="{FF2B5EF4-FFF2-40B4-BE49-F238E27FC236}">
                  <a16:creationId xmlns:a16="http://schemas.microsoft.com/office/drawing/2014/main" id="{BB1AC079-B8B9-B48B-26CC-FE8435E8B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r Verbinder 96">
              <a:extLst>
                <a:ext uri="{FF2B5EF4-FFF2-40B4-BE49-F238E27FC236}">
                  <a16:creationId xmlns:a16="http://schemas.microsoft.com/office/drawing/2014/main" id="{97925E3E-EF54-0504-97CE-A9DEA235EE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5E9DF9A5-D305-AF7D-AE6B-4591934E7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r Verbinder 98">
              <a:extLst>
                <a:ext uri="{FF2B5EF4-FFF2-40B4-BE49-F238E27FC236}">
                  <a16:creationId xmlns:a16="http://schemas.microsoft.com/office/drawing/2014/main" id="{26B2A281-7831-B3EC-41C8-B410824F82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r Verbinder 99">
              <a:extLst>
                <a:ext uri="{FF2B5EF4-FFF2-40B4-BE49-F238E27FC236}">
                  <a16:creationId xmlns:a16="http://schemas.microsoft.com/office/drawing/2014/main" id="{95CF73C6-E3F5-C901-9E81-A11CAAAD8A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FAFBFE4C-4178-CEF2-B068-84E31E0AA2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uppieren 103">
              <a:extLst>
                <a:ext uri="{FF2B5EF4-FFF2-40B4-BE49-F238E27FC236}">
                  <a16:creationId xmlns:a16="http://schemas.microsoft.com/office/drawing/2014/main" id="{F3A43849-2C5A-B180-C24D-235B04B4946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AE2244C9-DA82-E37E-B652-E3E9C0DEBB06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5" name="Rechteck 114">
                <a:extLst>
                  <a:ext uri="{FF2B5EF4-FFF2-40B4-BE49-F238E27FC236}">
                    <a16:creationId xmlns:a16="http://schemas.microsoft.com/office/drawing/2014/main" id="{3883B9A4-2343-C472-3773-4594735F39E1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6AA739FF-68D0-2481-993D-D2E128B3CC0E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88B0C0B3-0E1B-FF8F-32A0-2EB49FB1CB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Gerader Verbinder 170">
                <a:extLst>
                  <a:ext uri="{FF2B5EF4-FFF2-40B4-BE49-F238E27FC236}">
                    <a16:creationId xmlns:a16="http://schemas.microsoft.com/office/drawing/2014/main" id="{54EAB856-A02F-B28C-53A4-A45199F579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A9B4B507-8EC5-26AC-97A9-C67E9A1E86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E24528C5-768A-C5E7-92E4-59B7A40DEE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B103C3EC-0EF5-C1D9-FBE2-E2739BC850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Gerader Verbinder 174">
                <a:extLst>
                  <a:ext uri="{FF2B5EF4-FFF2-40B4-BE49-F238E27FC236}">
                    <a16:creationId xmlns:a16="http://schemas.microsoft.com/office/drawing/2014/main" id="{4B3BCD1A-FA16-02F6-067F-72508AA48F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Gerader Verbinder 175">
                <a:extLst>
                  <a:ext uri="{FF2B5EF4-FFF2-40B4-BE49-F238E27FC236}">
                    <a16:creationId xmlns:a16="http://schemas.microsoft.com/office/drawing/2014/main" id="{ADA6BDAB-0328-7D79-7A47-E5FBFC7F66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Gerader Verbinder 176">
                <a:extLst>
                  <a:ext uri="{FF2B5EF4-FFF2-40B4-BE49-F238E27FC236}">
                    <a16:creationId xmlns:a16="http://schemas.microsoft.com/office/drawing/2014/main" id="{F1653C9B-2529-ABF6-7406-D1B33FEC09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8" name="Ellipse 177">
                <a:extLst>
                  <a:ext uri="{FF2B5EF4-FFF2-40B4-BE49-F238E27FC236}">
                    <a16:creationId xmlns:a16="http://schemas.microsoft.com/office/drawing/2014/main" id="{B96359AD-56CA-3E7F-538B-056DC78812C8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9" name="Ellipse 178">
                <a:extLst>
                  <a:ext uri="{FF2B5EF4-FFF2-40B4-BE49-F238E27FC236}">
                    <a16:creationId xmlns:a16="http://schemas.microsoft.com/office/drawing/2014/main" id="{74EA27A4-E926-060B-C77A-482C1E8A7C16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0" name="Ellipse 179">
                <a:extLst>
                  <a:ext uri="{FF2B5EF4-FFF2-40B4-BE49-F238E27FC236}">
                    <a16:creationId xmlns:a16="http://schemas.microsoft.com/office/drawing/2014/main" id="{0E8EF187-A709-CFE4-C1E5-1D8FBDFADE3D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1" name="Ellipse 180">
                <a:extLst>
                  <a:ext uri="{FF2B5EF4-FFF2-40B4-BE49-F238E27FC236}">
                    <a16:creationId xmlns:a16="http://schemas.microsoft.com/office/drawing/2014/main" id="{8BFD43C2-E6F6-E475-D5D9-74BE95ACDB9F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2" name="Ellipse 181">
                <a:extLst>
                  <a:ext uri="{FF2B5EF4-FFF2-40B4-BE49-F238E27FC236}">
                    <a16:creationId xmlns:a16="http://schemas.microsoft.com/office/drawing/2014/main" id="{D8C6812D-D44A-396E-78E9-895C71F32788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3" name="Ellipse 182">
                <a:extLst>
                  <a:ext uri="{FF2B5EF4-FFF2-40B4-BE49-F238E27FC236}">
                    <a16:creationId xmlns:a16="http://schemas.microsoft.com/office/drawing/2014/main" id="{A4DACECA-3FFD-40FF-6EAB-13A58777F64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4" name="Ellipse 183">
                <a:extLst>
                  <a:ext uri="{FF2B5EF4-FFF2-40B4-BE49-F238E27FC236}">
                    <a16:creationId xmlns:a16="http://schemas.microsoft.com/office/drawing/2014/main" id="{9D011468-3896-DFFE-714E-422E38FBCB0A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5" name="Ellipse 184">
                <a:extLst>
                  <a:ext uri="{FF2B5EF4-FFF2-40B4-BE49-F238E27FC236}">
                    <a16:creationId xmlns:a16="http://schemas.microsoft.com/office/drawing/2014/main" id="{DCF4DB3A-1086-E661-59D4-9042F533668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6" name="Ellipse 185">
                <a:extLst>
                  <a:ext uri="{FF2B5EF4-FFF2-40B4-BE49-F238E27FC236}">
                    <a16:creationId xmlns:a16="http://schemas.microsoft.com/office/drawing/2014/main" id="{D136345C-A5E9-57C0-A2F7-6B90D401D268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7" name="Ellipse 186">
                <a:extLst>
                  <a:ext uri="{FF2B5EF4-FFF2-40B4-BE49-F238E27FC236}">
                    <a16:creationId xmlns:a16="http://schemas.microsoft.com/office/drawing/2014/main" id="{FDD73BD1-D5BC-058E-985B-DE2C84486439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8" name="Ellipse 187">
                <a:extLst>
                  <a:ext uri="{FF2B5EF4-FFF2-40B4-BE49-F238E27FC236}">
                    <a16:creationId xmlns:a16="http://schemas.microsoft.com/office/drawing/2014/main" id="{AF04534C-2410-479E-BF90-E6B360EE21B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9" name="Ellipse 188">
                <a:extLst>
                  <a:ext uri="{FF2B5EF4-FFF2-40B4-BE49-F238E27FC236}">
                    <a16:creationId xmlns:a16="http://schemas.microsoft.com/office/drawing/2014/main" id="{CD0F4D28-DD93-FFC6-B4BB-0CFC19334609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0" name="Ellipse 189">
                <a:extLst>
                  <a:ext uri="{FF2B5EF4-FFF2-40B4-BE49-F238E27FC236}">
                    <a16:creationId xmlns:a16="http://schemas.microsoft.com/office/drawing/2014/main" id="{25ECD966-F898-EA3C-95B5-210757534E86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1" name="Ellipse 190">
                <a:extLst>
                  <a:ext uri="{FF2B5EF4-FFF2-40B4-BE49-F238E27FC236}">
                    <a16:creationId xmlns:a16="http://schemas.microsoft.com/office/drawing/2014/main" id="{291B864E-C395-DB8F-DDA2-0F3C35CCB481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2" name="Ellipse 191">
                <a:extLst>
                  <a:ext uri="{FF2B5EF4-FFF2-40B4-BE49-F238E27FC236}">
                    <a16:creationId xmlns:a16="http://schemas.microsoft.com/office/drawing/2014/main" id="{6650D3C0-A9C1-42EF-1BBA-2C7261A99542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3" name="Ellipse 192">
                <a:extLst>
                  <a:ext uri="{FF2B5EF4-FFF2-40B4-BE49-F238E27FC236}">
                    <a16:creationId xmlns:a16="http://schemas.microsoft.com/office/drawing/2014/main" id="{FB85092A-3B75-70AD-04D6-500512E8B7E7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82128B64-251C-2A4A-AD36-C9CCF0F9BB63}"/>
              </a:ext>
            </a:extLst>
          </p:cNvPr>
          <p:cNvSpPr txBox="1"/>
          <p:nvPr/>
        </p:nvSpPr>
        <p:spPr>
          <a:xfrm>
            <a:off x="9625648" y="2448868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16152673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Antiferromagnetismus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03127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95856" y="3027291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3738E3D5-FBE8-627A-DCC7-F745E929BA04}"/>
              </a:ext>
            </a:extLst>
          </p:cNvPr>
          <p:cNvGrpSpPr/>
          <p:nvPr/>
        </p:nvGrpSpPr>
        <p:grpSpPr>
          <a:xfrm>
            <a:off x="6495850" y="3027780"/>
            <a:ext cx="3349159" cy="3167755"/>
            <a:chOff x="249070" y="2883180"/>
            <a:chExt cx="3349159" cy="3167755"/>
          </a:xfrm>
        </p:grpSpPr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79EA7DB2-F044-5EF5-2709-50AB4ABB9E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31885E71-6C47-B1BA-281B-03AE389B8E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DA401229-76C3-FD3D-BE30-1F07D99B3B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044373BF-0509-9392-3614-EF0E6B0BC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6861ED58-5E57-DFD8-ECC7-81A32F7F5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CDFD4BF0-0659-FC2C-A6D1-B83911604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7F92AEE2-D30A-B577-F7B9-3FC780C30D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51076E75-5786-5567-CE1F-90C0D27578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F13C684D-C56D-B7E9-25BB-9C865B639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ADABAC33-5D28-F80A-827C-63572BF70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988CBF13-0D45-6014-AFBD-D58085EBC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2F9C05F3-D298-D2CE-37E1-BE30F08EA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3BF73577-B125-DF57-6361-FAFE3953B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69616E4E-47C0-512B-6D3F-D95B9A6C7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96AD6ACE-78F0-07FF-1DE3-A6AB3EF1B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46DA848A-1B3C-0F1D-54A5-5CD3F88A1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Gruppieren 253">
              <a:extLst>
                <a:ext uri="{FF2B5EF4-FFF2-40B4-BE49-F238E27FC236}">
                  <a16:creationId xmlns:a16="http://schemas.microsoft.com/office/drawing/2014/main" id="{4D4BA975-08A6-EDFF-842A-8B818576E177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56" name="Rechteck 255">
                <a:extLst>
                  <a:ext uri="{FF2B5EF4-FFF2-40B4-BE49-F238E27FC236}">
                    <a16:creationId xmlns:a16="http://schemas.microsoft.com/office/drawing/2014/main" id="{2C5AC2DE-DDD6-5090-8911-6B5642AB6592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51249583-0731-BDA3-5A93-0B6597F31E5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58" name="Gerader Verbinder 257">
                <a:extLst>
                  <a:ext uri="{FF2B5EF4-FFF2-40B4-BE49-F238E27FC236}">
                    <a16:creationId xmlns:a16="http://schemas.microsoft.com/office/drawing/2014/main" id="{360DB47D-0307-04F7-298F-76319B395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Gerader Verbinder 258">
                <a:extLst>
                  <a:ext uri="{FF2B5EF4-FFF2-40B4-BE49-F238E27FC236}">
                    <a16:creationId xmlns:a16="http://schemas.microsoft.com/office/drawing/2014/main" id="{BA73A467-7397-F506-467C-A9A28AEFD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723D8157-795C-921E-15DC-05EE9DCDD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r Verbinder 260">
                <a:extLst>
                  <a:ext uri="{FF2B5EF4-FFF2-40B4-BE49-F238E27FC236}">
                    <a16:creationId xmlns:a16="http://schemas.microsoft.com/office/drawing/2014/main" id="{12749811-39DD-45AE-B9C6-6366C6E2F6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Gerader Verbinder 261">
                <a:extLst>
                  <a:ext uri="{FF2B5EF4-FFF2-40B4-BE49-F238E27FC236}">
                    <a16:creationId xmlns:a16="http://schemas.microsoft.com/office/drawing/2014/main" id="{FC9A43F1-FB3B-6D1C-B047-5EE5FDB60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Gerader Verbinder 262">
                <a:extLst>
                  <a:ext uri="{FF2B5EF4-FFF2-40B4-BE49-F238E27FC236}">
                    <a16:creationId xmlns:a16="http://schemas.microsoft.com/office/drawing/2014/main" id="{BDADBE46-A221-A306-5BF2-273921404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Gerader Verbinder 263">
                <a:extLst>
                  <a:ext uri="{FF2B5EF4-FFF2-40B4-BE49-F238E27FC236}">
                    <a16:creationId xmlns:a16="http://schemas.microsoft.com/office/drawing/2014/main" id="{7695C029-19C4-D3BB-CB89-8DFE098EF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Gerader Verbinder 264">
                <a:extLst>
                  <a:ext uri="{FF2B5EF4-FFF2-40B4-BE49-F238E27FC236}">
                    <a16:creationId xmlns:a16="http://schemas.microsoft.com/office/drawing/2014/main" id="{7D56FC29-8569-0204-1437-C1280B612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5ED29E64-9AAD-8754-9BAC-15E5E7C3B6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Ellipse 266">
                <a:extLst>
                  <a:ext uri="{FF2B5EF4-FFF2-40B4-BE49-F238E27FC236}">
                    <a16:creationId xmlns:a16="http://schemas.microsoft.com/office/drawing/2014/main" id="{DC4E9038-090D-AC80-2D06-482609521CF2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B54FBE81-72C4-B915-0A94-C01701FFA8E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Ellipse 268">
                <a:extLst>
                  <a:ext uri="{FF2B5EF4-FFF2-40B4-BE49-F238E27FC236}">
                    <a16:creationId xmlns:a16="http://schemas.microsoft.com/office/drawing/2014/main" id="{F839CAD2-6E27-A3B6-D00B-C7D812B8B58A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301E3CF4-BC57-EF6F-AEB7-73DBD938BE6A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Ellipse 270">
                <a:extLst>
                  <a:ext uri="{FF2B5EF4-FFF2-40B4-BE49-F238E27FC236}">
                    <a16:creationId xmlns:a16="http://schemas.microsoft.com/office/drawing/2014/main" id="{BF4CE0CF-2BC3-1CD2-F73F-D71F8CABD886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582633C3-8DBA-4904-5A5F-63523D6D42D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Ellipse 272">
                <a:extLst>
                  <a:ext uri="{FF2B5EF4-FFF2-40B4-BE49-F238E27FC236}">
                    <a16:creationId xmlns:a16="http://schemas.microsoft.com/office/drawing/2014/main" id="{F7CE88F4-88D4-1566-3A62-4BFCB46E255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FC7253FA-DB8B-25F6-9663-5E463A1AC24F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B08365C5-53FC-2CCC-7A22-5DBC911036B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E2346BF3-C4D5-0DFE-CD52-695C0DDF1C01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Ellipse 276">
                <a:extLst>
                  <a:ext uri="{FF2B5EF4-FFF2-40B4-BE49-F238E27FC236}">
                    <a16:creationId xmlns:a16="http://schemas.microsoft.com/office/drawing/2014/main" id="{B8499D62-6AE5-5E4C-5AF0-5B97816D15F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004350C7-3945-245E-972F-DD541E889F0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9" name="Ellipse 278">
                <a:extLst>
                  <a:ext uri="{FF2B5EF4-FFF2-40B4-BE49-F238E27FC236}">
                    <a16:creationId xmlns:a16="http://schemas.microsoft.com/office/drawing/2014/main" id="{DE775258-0CED-0F26-4449-599D206F0DAA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5F720F6C-AC20-0791-1E70-1CEE74F911DD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1" name="Ellipse 280">
                <a:extLst>
                  <a:ext uri="{FF2B5EF4-FFF2-40B4-BE49-F238E27FC236}">
                    <a16:creationId xmlns:a16="http://schemas.microsoft.com/office/drawing/2014/main" id="{EA9A49A4-E043-A096-A355-F76C0F8AC09B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76389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uppieren 191">
            <a:extLst>
              <a:ext uri="{FF2B5EF4-FFF2-40B4-BE49-F238E27FC236}">
                <a16:creationId xmlns:a16="http://schemas.microsoft.com/office/drawing/2014/main" id="{4740F3E0-864E-F3D4-AFF5-D2FEB8D474CC}"/>
              </a:ext>
            </a:extLst>
          </p:cNvPr>
          <p:cNvGrpSpPr/>
          <p:nvPr/>
        </p:nvGrpSpPr>
        <p:grpSpPr>
          <a:xfrm>
            <a:off x="6498993" y="2221976"/>
            <a:ext cx="3349159" cy="3189685"/>
            <a:chOff x="249070" y="2883180"/>
            <a:chExt cx="3349159" cy="3167755"/>
          </a:xfrm>
        </p:grpSpPr>
        <p:cxnSp>
          <p:nvCxnSpPr>
            <p:cNvPr id="193" name="Gerader Verbinder 192">
              <a:extLst>
                <a:ext uri="{FF2B5EF4-FFF2-40B4-BE49-F238E27FC236}">
                  <a16:creationId xmlns:a16="http://schemas.microsoft.com/office/drawing/2014/main" id="{2ED650D7-A67C-68ED-66FA-EFCE91A557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r Verbinder 193">
              <a:extLst>
                <a:ext uri="{FF2B5EF4-FFF2-40B4-BE49-F238E27FC236}">
                  <a16:creationId xmlns:a16="http://schemas.microsoft.com/office/drawing/2014/main" id="{B5CC0C1F-9C65-EAB3-FEEF-3D8ADD44F8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r Verbinder 194">
              <a:extLst>
                <a:ext uri="{FF2B5EF4-FFF2-40B4-BE49-F238E27FC236}">
                  <a16:creationId xmlns:a16="http://schemas.microsoft.com/office/drawing/2014/main" id="{9FC6043C-1E56-086D-C74A-D8DA7E2E70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Gerader Verbinder 195">
              <a:extLst>
                <a:ext uri="{FF2B5EF4-FFF2-40B4-BE49-F238E27FC236}">
                  <a16:creationId xmlns:a16="http://schemas.microsoft.com/office/drawing/2014/main" id="{D0D5DBA2-23EB-08CD-23EC-3A8E6CB407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Gerader Verbinder 196">
              <a:extLst>
                <a:ext uri="{FF2B5EF4-FFF2-40B4-BE49-F238E27FC236}">
                  <a16:creationId xmlns:a16="http://schemas.microsoft.com/office/drawing/2014/main" id="{16E49A58-0E16-5ED7-DD3F-B88AB6E618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Gerader Verbinder 197">
              <a:extLst>
                <a:ext uri="{FF2B5EF4-FFF2-40B4-BE49-F238E27FC236}">
                  <a16:creationId xmlns:a16="http://schemas.microsoft.com/office/drawing/2014/main" id="{39523596-772B-FD88-D443-57E254C12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Gerader Verbinder 198">
              <a:extLst>
                <a:ext uri="{FF2B5EF4-FFF2-40B4-BE49-F238E27FC236}">
                  <a16:creationId xmlns:a16="http://schemas.microsoft.com/office/drawing/2014/main" id="{C891B58F-DD5E-255D-F6C7-B11601F098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Gerader Verbinder 199">
              <a:extLst>
                <a:ext uri="{FF2B5EF4-FFF2-40B4-BE49-F238E27FC236}">
                  <a16:creationId xmlns:a16="http://schemas.microsoft.com/office/drawing/2014/main" id="{7367D968-4557-CBE7-F2BF-F52D0939DD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Gerader Verbinder 200">
              <a:extLst>
                <a:ext uri="{FF2B5EF4-FFF2-40B4-BE49-F238E27FC236}">
                  <a16:creationId xmlns:a16="http://schemas.microsoft.com/office/drawing/2014/main" id="{1481EFD8-38B9-1322-C13F-7DF88642B1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rader Verbinder 201">
              <a:extLst>
                <a:ext uri="{FF2B5EF4-FFF2-40B4-BE49-F238E27FC236}">
                  <a16:creationId xmlns:a16="http://schemas.microsoft.com/office/drawing/2014/main" id="{41C2514A-5C36-77C4-0D9F-D8F4F095F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Gerader Verbinder 202">
              <a:extLst>
                <a:ext uri="{FF2B5EF4-FFF2-40B4-BE49-F238E27FC236}">
                  <a16:creationId xmlns:a16="http://schemas.microsoft.com/office/drawing/2014/main" id="{660A99C7-2C7F-B061-F4C0-C175812542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Gerader Verbinder 203">
              <a:extLst>
                <a:ext uri="{FF2B5EF4-FFF2-40B4-BE49-F238E27FC236}">
                  <a16:creationId xmlns:a16="http://schemas.microsoft.com/office/drawing/2014/main" id="{3C31F3CA-087E-73B2-1F9F-7C10D37CA2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Gerader Verbinder 204">
              <a:extLst>
                <a:ext uri="{FF2B5EF4-FFF2-40B4-BE49-F238E27FC236}">
                  <a16:creationId xmlns:a16="http://schemas.microsoft.com/office/drawing/2014/main" id="{63C37412-14F6-88BE-E362-13EC551F0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Gerader Verbinder 205">
              <a:extLst>
                <a:ext uri="{FF2B5EF4-FFF2-40B4-BE49-F238E27FC236}">
                  <a16:creationId xmlns:a16="http://schemas.microsoft.com/office/drawing/2014/main" id="{B1558DC1-79B0-C807-46EC-DADDF9B3E5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Gerader Verbinder 206">
              <a:extLst>
                <a:ext uri="{FF2B5EF4-FFF2-40B4-BE49-F238E27FC236}">
                  <a16:creationId xmlns:a16="http://schemas.microsoft.com/office/drawing/2014/main" id="{BE967CF7-5CE8-7B6E-501C-0BA9F19479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Gerader Verbinder 207">
              <a:extLst>
                <a:ext uri="{FF2B5EF4-FFF2-40B4-BE49-F238E27FC236}">
                  <a16:creationId xmlns:a16="http://schemas.microsoft.com/office/drawing/2014/main" id="{A2C794C0-87BB-1997-2EE1-190AF4326D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9" name="Gruppieren 208">
              <a:extLst>
                <a:ext uri="{FF2B5EF4-FFF2-40B4-BE49-F238E27FC236}">
                  <a16:creationId xmlns:a16="http://schemas.microsoft.com/office/drawing/2014/main" id="{43F9B9C1-B22E-9984-B67C-B9A9F48AB81C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11" name="Rechteck 210">
                <a:extLst>
                  <a:ext uri="{FF2B5EF4-FFF2-40B4-BE49-F238E27FC236}">
                    <a16:creationId xmlns:a16="http://schemas.microsoft.com/office/drawing/2014/main" id="{174CB6F5-E44F-9307-1793-AB332250E320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9E0B1CC9-AA2F-2011-4CA7-752DBF5B937E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13" name="Gerader Verbinder 212">
                <a:extLst>
                  <a:ext uri="{FF2B5EF4-FFF2-40B4-BE49-F238E27FC236}">
                    <a16:creationId xmlns:a16="http://schemas.microsoft.com/office/drawing/2014/main" id="{F094C694-AF06-620B-04FF-EAB928DC49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Gerader Verbinder 213">
                <a:extLst>
                  <a:ext uri="{FF2B5EF4-FFF2-40B4-BE49-F238E27FC236}">
                    <a16:creationId xmlns:a16="http://schemas.microsoft.com/office/drawing/2014/main" id="{C8E664F0-E048-A7D5-6638-44DA009B43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Gerader Verbinder 214">
                <a:extLst>
                  <a:ext uri="{FF2B5EF4-FFF2-40B4-BE49-F238E27FC236}">
                    <a16:creationId xmlns:a16="http://schemas.microsoft.com/office/drawing/2014/main" id="{EBE72783-60C0-3D31-72C0-04583AC124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Gerader Verbinder 215">
                <a:extLst>
                  <a:ext uri="{FF2B5EF4-FFF2-40B4-BE49-F238E27FC236}">
                    <a16:creationId xmlns:a16="http://schemas.microsoft.com/office/drawing/2014/main" id="{27BEF2C1-18D0-E90F-6E09-766E8ECB94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Gerader Verbinder 216">
                <a:extLst>
                  <a:ext uri="{FF2B5EF4-FFF2-40B4-BE49-F238E27FC236}">
                    <a16:creationId xmlns:a16="http://schemas.microsoft.com/office/drawing/2014/main" id="{F641A0C6-AD24-B2DC-9590-DFF8F63956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Gerader Verbinder 217">
                <a:extLst>
                  <a:ext uri="{FF2B5EF4-FFF2-40B4-BE49-F238E27FC236}">
                    <a16:creationId xmlns:a16="http://schemas.microsoft.com/office/drawing/2014/main" id="{EA00065C-4ACD-1481-89C2-D3C16A74DF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Gerader Verbinder 218">
                <a:extLst>
                  <a:ext uri="{FF2B5EF4-FFF2-40B4-BE49-F238E27FC236}">
                    <a16:creationId xmlns:a16="http://schemas.microsoft.com/office/drawing/2014/main" id="{20D57C16-260D-831F-AC2C-55DB004948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Gerader Verbinder 219">
                <a:extLst>
                  <a:ext uri="{FF2B5EF4-FFF2-40B4-BE49-F238E27FC236}">
                    <a16:creationId xmlns:a16="http://schemas.microsoft.com/office/drawing/2014/main" id="{AC3BBA19-C553-B3B2-C4A7-9107103F9C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Ellipse 220">
                <a:extLst>
                  <a:ext uri="{FF2B5EF4-FFF2-40B4-BE49-F238E27FC236}">
                    <a16:creationId xmlns:a16="http://schemas.microsoft.com/office/drawing/2014/main" id="{7999E875-3793-CAE6-4963-DD632B20827D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2" name="Ellipse 221">
                <a:extLst>
                  <a:ext uri="{FF2B5EF4-FFF2-40B4-BE49-F238E27FC236}">
                    <a16:creationId xmlns:a16="http://schemas.microsoft.com/office/drawing/2014/main" id="{330C9BBD-ABAC-F877-F3A8-CAC316033F39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3" name="Ellipse 222">
                <a:extLst>
                  <a:ext uri="{FF2B5EF4-FFF2-40B4-BE49-F238E27FC236}">
                    <a16:creationId xmlns:a16="http://schemas.microsoft.com/office/drawing/2014/main" id="{0E51C08B-7DF2-74E5-FB6B-22F14C06532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4" name="Ellipse 223">
                <a:extLst>
                  <a:ext uri="{FF2B5EF4-FFF2-40B4-BE49-F238E27FC236}">
                    <a16:creationId xmlns:a16="http://schemas.microsoft.com/office/drawing/2014/main" id="{7F757157-3043-4076-CAC8-031B69681766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5" name="Ellipse 224">
                <a:extLst>
                  <a:ext uri="{FF2B5EF4-FFF2-40B4-BE49-F238E27FC236}">
                    <a16:creationId xmlns:a16="http://schemas.microsoft.com/office/drawing/2014/main" id="{CFE65CF2-45A8-9315-491E-0B1B61120FE3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6" name="Ellipse 225">
                <a:extLst>
                  <a:ext uri="{FF2B5EF4-FFF2-40B4-BE49-F238E27FC236}">
                    <a16:creationId xmlns:a16="http://schemas.microsoft.com/office/drawing/2014/main" id="{CDEFE903-C61B-12EC-24A9-B03ED85CB04B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7" name="Ellipse 226">
                <a:extLst>
                  <a:ext uri="{FF2B5EF4-FFF2-40B4-BE49-F238E27FC236}">
                    <a16:creationId xmlns:a16="http://schemas.microsoft.com/office/drawing/2014/main" id="{71EAACE6-100C-DD19-8576-6BC593AEA209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8" name="Ellipse 227">
                <a:extLst>
                  <a:ext uri="{FF2B5EF4-FFF2-40B4-BE49-F238E27FC236}">
                    <a16:creationId xmlns:a16="http://schemas.microsoft.com/office/drawing/2014/main" id="{830742D8-A414-403F-9B75-C900BCFDFDB6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9" name="Ellipse 228">
                <a:extLst>
                  <a:ext uri="{FF2B5EF4-FFF2-40B4-BE49-F238E27FC236}">
                    <a16:creationId xmlns:a16="http://schemas.microsoft.com/office/drawing/2014/main" id="{ED37CCA5-019B-3D44-45AB-F79E77320A3E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0" name="Ellipse 229">
                <a:extLst>
                  <a:ext uri="{FF2B5EF4-FFF2-40B4-BE49-F238E27FC236}">
                    <a16:creationId xmlns:a16="http://schemas.microsoft.com/office/drawing/2014/main" id="{7C07AD08-61FA-FE7D-FF3B-3498C7D2EB0B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1" name="Ellipse 230">
                <a:extLst>
                  <a:ext uri="{FF2B5EF4-FFF2-40B4-BE49-F238E27FC236}">
                    <a16:creationId xmlns:a16="http://schemas.microsoft.com/office/drawing/2014/main" id="{8FA64B28-AECD-2770-EEC9-BD30095D285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2" name="Ellipse 231">
                <a:extLst>
                  <a:ext uri="{FF2B5EF4-FFF2-40B4-BE49-F238E27FC236}">
                    <a16:creationId xmlns:a16="http://schemas.microsoft.com/office/drawing/2014/main" id="{8AFB2F83-54B8-5A61-67F5-04B192E42301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3" name="Ellipse 232">
                <a:extLst>
                  <a:ext uri="{FF2B5EF4-FFF2-40B4-BE49-F238E27FC236}">
                    <a16:creationId xmlns:a16="http://schemas.microsoft.com/office/drawing/2014/main" id="{2251457D-4004-4B50-3508-67FFB1E90A7B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4" name="Ellipse 233">
                <a:extLst>
                  <a:ext uri="{FF2B5EF4-FFF2-40B4-BE49-F238E27FC236}">
                    <a16:creationId xmlns:a16="http://schemas.microsoft.com/office/drawing/2014/main" id="{B7725253-57EA-0D7E-F7F4-9E70315B7568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5" name="Ellipse 234">
                <a:extLst>
                  <a:ext uri="{FF2B5EF4-FFF2-40B4-BE49-F238E27FC236}">
                    <a16:creationId xmlns:a16="http://schemas.microsoft.com/office/drawing/2014/main" id="{66A9883C-C6CC-7A79-EBBD-7C7251DC2E37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6" name="Ellipse 235">
                <a:extLst>
                  <a:ext uri="{FF2B5EF4-FFF2-40B4-BE49-F238E27FC236}">
                    <a16:creationId xmlns:a16="http://schemas.microsoft.com/office/drawing/2014/main" id="{25C5CE94-F5FB-5907-7E2D-6100470F7A18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Antiferromagnetismus:Ja</a:t>
            </a:r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03127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95856" y="3027291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4396806" y="1101814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Bandentartung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2841466" y="1392900"/>
            <a:ext cx="5724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Symmetrien: Zeitumkehr + Translation</a:t>
            </a:r>
          </a:p>
          <a:p>
            <a:pPr lvl="2"/>
            <a:r>
              <a:rPr lang="de-DE" dirty="0"/>
              <a:t>	       Zeitumkehr + Inversion </a:t>
            </a:r>
          </a:p>
          <a:p>
            <a:pPr lvl="2"/>
            <a:r>
              <a:rPr lang="de-DE" dirty="0"/>
              <a:t>	       (Zeitumkehrsymmetrie)	</a:t>
            </a:r>
          </a:p>
        </p:txBody>
      </p: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3738E3D5-FBE8-627A-DCC7-F745E929BA04}"/>
              </a:ext>
            </a:extLst>
          </p:cNvPr>
          <p:cNvGrpSpPr/>
          <p:nvPr/>
        </p:nvGrpSpPr>
        <p:grpSpPr>
          <a:xfrm>
            <a:off x="6495850" y="3027780"/>
            <a:ext cx="3349159" cy="3167755"/>
            <a:chOff x="249070" y="2883180"/>
            <a:chExt cx="3349159" cy="3167755"/>
          </a:xfrm>
        </p:grpSpPr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79EA7DB2-F044-5EF5-2709-50AB4ABB9E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31885E71-6C47-B1BA-281B-03AE389B8E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DA401229-76C3-FD3D-BE30-1F07D99B3B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044373BF-0509-9392-3614-EF0E6B0BC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6861ED58-5E57-DFD8-ECC7-81A32F7F5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CDFD4BF0-0659-FC2C-A6D1-B83911604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7F92AEE2-D30A-B577-F7B9-3FC780C30D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51076E75-5786-5567-CE1F-90C0D27578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F13C684D-C56D-B7E9-25BB-9C865B639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ADABAC33-5D28-F80A-827C-63572BF70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988CBF13-0D45-6014-AFBD-D58085EBC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2F9C05F3-D298-D2CE-37E1-BE30F08EA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3BF73577-B125-DF57-6361-FAFE3953B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69616E4E-47C0-512B-6D3F-D95B9A6C7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96AD6ACE-78F0-07FF-1DE3-A6AB3EF1B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46DA848A-1B3C-0F1D-54A5-5CD3F88A1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Gruppieren 253">
              <a:extLst>
                <a:ext uri="{FF2B5EF4-FFF2-40B4-BE49-F238E27FC236}">
                  <a16:creationId xmlns:a16="http://schemas.microsoft.com/office/drawing/2014/main" id="{4D4BA975-08A6-EDFF-842A-8B818576E177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56" name="Rechteck 255">
                <a:extLst>
                  <a:ext uri="{FF2B5EF4-FFF2-40B4-BE49-F238E27FC236}">
                    <a16:creationId xmlns:a16="http://schemas.microsoft.com/office/drawing/2014/main" id="{2C5AC2DE-DDD6-5090-8911-6B5642AB6592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51249583-0731-BDA3-5A93-0B6597F31E5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58" name="Gerader Verbinder 257">
                <a:extLst>
                  <a:ext uri="{FF2B5EF4-FFF2-40B4-BE49-F238E27FC236}">
                    <a16:creationId xmlns:a16="http://schemas.microsoft.com/office/drawing/2014/main" id="{360DB47D-0307-04F7-298F-76319B395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Gerader Verbinder 258">
                <a:extLst>
                  <a:ext uri="{FF2B5EF4-FFF2-40B4-BE49-F238E27FC236}">
                    <a16:creationId xmlns:a16="http://schemas.microsoft.com/office/drawing/2014/main" id="{BA73A467-7397-F506-467C-A9A28AEFD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723D8157-795C-921E-15DC-05EE9DCDD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r Verbinder 260">
                <a:extLst>
                  <a:ext uri="{FF2B5EF4-FFF2-40B4-BE49-F238E27FC236}">
                    <a16:creationId xmlns:a16="http://schemas.microsoft.com/office/drawing/2014/main" id="{12749811-39DD-45AE-B9C6-6366C6E2F6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Gerader Verbinder 261">
                <a:extLst>
                  <a:ext uri="{FF2B5EF4-FFF2-40B4-BE49-F238E27FC236}">
                    <a16:creationId xmlns:a16="http://schemas.microsoft.com/office/drawing/2014/main" id="{FC9A43F1-FB3B-6D1C-B047-5EE5FDB60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Gerader Verbinder 262">
                <a:extLst>
                  <a:ext uri="{FF2B5EF4-FFF2-40B4-BE49-F238E27FC236}">
                    <a16:creationId xmlns:a16="http://schemas.microsoft.com/office/drawing/2014/main" id="{BDADBE46-A221-A306-5BF2-273921404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Gerader Verbinder 263">
                <a:extLst>
                  <a:ext uri="{FF2B5EF4-FFF2-40B4-BE49-F238E27FC236}">
                    <a16:creationId xmlns:a16="http://schemas.microsoft.com/office/drawing/2014/main" id="{7695C029-19C4-D3BB-CB89-8DFE098EF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Gerader Verbinder 264">
                <a:extLst>
                  <a:ext uri="{FF2B5EF4-FFF2-40B4-BE49-F238E27FC236}">
                    <a16:creationId xmlns:a16="http://schemas.microsoft.com/office/drawing/2014/main" id="{7D56FC29-8569-0204-1437-C1280B612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5ED29E64-9AAD-8754-9BAC-15E5E7C3B6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Ellipse 266">
                <a:extLst>
                  <a:ext uri="{FF2B5EF4-FFF2-40B4-BE49-F238E27FC236}">
                    <a16:creationId xmlns:a16="http://schemas.microsoft.com/office/drawing/2014/main" id="{DC4E9038-090D-AC80-2D06-482609521CF2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B54FBE81-72C4-B915-0A94-C01701FFA8E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Ellipse 268">
                <a:extLst>
                  <a:ext uri="{FF2B5EF4-FFF2-40B4-BE49-F238E27FC236}">
                    <a16:creationId xmlns:a16="http://schemas.microsoft.com/office/drawing/2014/main" id="{F839CAD2-6E27-A3B6-D00B-C7D812B8B58A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301E3CF4-BC57-EF6F-AEB7-73DBD938BE6A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Ellipse 270">
                <a:extLst>
                  <a:ext uri="{FF2B5EF4-FFF2-40B4-BE49-F238E27FC236}">
                    <a16:creationId xmlns:a16="http://schemas.microsoft.com/office/drawing/2014/main" id="{BF4CE0CF-2BC3-1CD2-F73F-D71F8CABD886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582633C3-8DBA-4904-5A5F-63523D6D42D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Ellipse 272">
                <a:extLst>
                  <a:ext uri="{FF2B5EF4-FFF2-40B4-BE49-F238E27FC236}">
                    <a16:creationId xmlns:a16="http://schemas.microsoft.com/office/drawing/2014/main" id="{F7CE88F4-88D4-1566-3A62-4BFCB46E255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FC7253FA-DB8B-25F6-9663-5E463A1AC24F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B08365C5-53FC-2CCC-7A22-5DBC911036B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E2346BF3-C4D5-0DFE-CD52-695C0DDF1C01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Ellipse 276">
                <a:extLst>
                  <a:ext uri="{FF2B5EF4-FFF2-40B4-BE49-F238E27FC236}">
                    <a16:creationId xmlns:a16="http://schemas.microsoft.com/office/drawing/2014/main" id="{B8499D62-6AE5-5E4C-5AF0-5B97816D15F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004350C7-3945-245E-972F-DD541E889F0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9" name="Ellipse 278">
                <a:extLst>
                  <a:ext uri="{FF2B5EF4-FFF2-40B4-BE49-F238E27FC236}">
                    <a16:creationId xmlns:a16="http://schemas.microsoft.com/office/drawing/2014/main" id="{DE775258-0CED-0F26-4449-599D206F0DAA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5F720F6C-AC20-0791-1E70-1CEE74F911DD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1" name="Ellipse 280">
                <a:extLst>
                  <a:ext uri="{FF2B5EF4-FFF2-40B4-BE49-F238E27FC236}">
                    <a16:creationId xmlns:a16="http://schemas.microsoft.com/office/drawing/2014/main" id="{EA9A49A4-E043-A096-A355-F76C0F8AC09B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82" name="Pfeil: nach unten 281">
            <a:extLst>
              <a:ext uri="{FF2B5EF4-FFF2-40B4-BE49-F238E27FC236}">
                <a16:creationId xmlns:a16="http://schemas.microsoft.com/office/drawing/2014/main" id="{3900FE5F-D441-9919-0178-60E31A57626B}"/>
              </a:ext>
            </a:extLst>
          </p:cNvPr>
          <p:cNvSpPr/>
          <p:nvPr/>
        </p:nvSpPr>
        <p:spPr>
          <a:xfrm rot="10800000">
            <a:off x="9577949" y="4266327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3" name="Pfeil: nach unten 282">
            <a:extLst>
              <a:ext uri="{FF2B5EF4-FFF2-40B4-BE49-F238E27FC236}">
                <a16:creationId xmlns:a16="http://schemas.microsoft.com/office/drawing/2014/main" id="{14520162-1C41-03E1-B2C3-79879AAE92D3}"/>
              </a:ext>
            </a:extLst>
          </p:cNvPr>
          <p:cNvSpPr/>
          <p:nvPr/>
        </p:nvSpPr>
        <p:spPr>
          <a:xfrm rot="10800000">
            <a:off x="8742039" y="4266213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4" name="Pfeil: nach unten 283">
            <a:extLst>
              <a:ext uri="{FF2B5EF4-FFF2-40B4-BE49-F238E27FC236}">
                <a16:creationId xmlns:a16="http://schemas.microsoft.com/office/drawing/2014/main" id="{05BBEE5E-5110-C64C-37D6-EB92EFE968C4}"/>
              </a:ext>
            </a:extLst>
          </p:cNvPr>
          <p:cNvSpPr/>
          <p:nvPr/>
        </p:nvSpPr>
        <p:spPr>
          <a:xfrm rot="10800000">
            <a:off x="7924108" y="4266213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5" name="Pfeil: nach unten 284">
            <a:extLst>
              <a:ext uri="{FF2B5EF4-FFF2-40B4-BE49-F238E27FC236}">
                <a16:creationId xmlns:a16="http://schemas.microsoft.com/office/drawing/2014/main" id="{5CACFBB3-2514-C9D0-77F0-3C442C34252D}"/>
              </a:ext>
            </a:extLst>
          </p:cNvPr>
          <p:cNvSpPr/>
          <p:nvPr/>
        </p:nvSpPr>
        <p:spPr>
          <a:xfrm rot="10800000">
            <a:off x="7084568" y="4254587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1651A777-B046-A09F-37F8-8C132659BB65}"/>
              </a:ext>
            </a:extLst>
          </p:cNvPr>
          <p:cNvSpPr txBox="1"/>
          <p:nvPr/>
        </p:nvSpPr>
        <p:spPr>
          <a:xfrm>
            <a:off x="4386772" y="5055392"/>
            <a:ext cx="1518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Translation </a:t>
            </a:r>
            <a:r>
              <a:rPr lang="de-DE" dirty="0">
                <a:solidFill>
                  <a:srgbClr val="FFC000"/>
                </a:solidFill>
              </a:rPr>
              <a:t>T</a:t>
            </a:r>
          </a:p>
        </p:txBody>
      </p:sp>
      <p:pic>
        <p:nvPicPr>
          <p:cNvPr id="287" name="Grafik 286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FB27F926-A2E3-389D-8864-E9B27DAC3E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18" y="219560"/>
            <a:ext cx="3027967" cy="1966954"/>
          </a:xfrm>
          <a:prstGeom prst="rect">
            <a:avLst/>
          </a:prstGeom>
        </p:spPr>
      </p:pic>
      <p:sp>
        <p:nvSpPr>
          <p:cNvPr id="288" name="Textfeld 287">
            <a:extLst>
              <a:ext uri="{FF2B5EF4-FFF2-40B4-BE49-F238E27FC236}">
                <a16:creationId xmlns:a16="http://schemas.microsoft.com/office/drawing/2014/main" id="{62EB7C9B-1A65-545F-4319-2C1B588B57A8}"/>
              </a:ext>
            </a:extLst>
          </p:cNvPr>
          <p:cNvSpPr txBox="1"/>
          <p:nvPr/>
        </p:nvSpPr>
        <p:spPr>
          <a:xfrm>
            <a:off x="4396806" y="5550278"/>
            <a:ext cx="144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des Gitters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F647254-17B1-BDD1-A287-EC5C1D28A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6153" y="1785569"/>
            <a:ext cx="720758" cy="33265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3318866-DCB5-1074-8B9D-432CFB56C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3112" y="1433725"/>
            <a:ext cx="720758" cy="32321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71148BC-79D1-9475-DD20-F512A6C0C9D1}"/>
              </a:ext>
            </a:extLst>
          </p:cNvPr>
          <p:cNvSpPr txBox="1"/>
          <p:nvPr/>
        </p:nvSpPr>
        <p:spPr>
          <a:xfrm>
            <a:off x="9775411" y="2269974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35832375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Altermagnetismus</a:t>
            </a:r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791544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338033" y="3920149"/>
            <a:ext cx="1728192" cy="32080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89" y="3408589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256890" y="4924823"/>
            <a:ext cx="1728192" cy="2870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A194C525-AB61-2A8A-5277-13C2EAF37376}"/>
              </a:ext>
            </a:extLst>
          </p:cNvPr>
          <p:cNvGrpSpPr/>
          <p:nvPr/>
        </p:nvGrpSpPr>
        <p:grpSpPr>
          <a:xfrm>
            <a:off x="839416" y="3502119"/>
            <a:ext cx="2160240" cy="1961950"/>
            <a:chOff x="839416" y="3502119"/>
            <a:chExt cx="2160240" cy="1961950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47087EDA-1230-CD7E-5189-493E20CF0C2A}"/>
                </a:ext>
              </a:extLst>
            </p:cNvPr>
            <p:cNvGrpSpPr/>
            <p:nvPr/>
          </p:nvGrpSpPr>
          <p:grpSpPr>
            <a:xfrm>
              <a:off x="839416" y="3502119"/>
              <a:ext cx="2160240" cy="1961950"/>
              <a:chOff x="839416" y="3502119"/>
              <a:chExt cx="2160240" cy="1961950"/>
            </a:xfrm>
          </p:grpSpPr>
          <p:cxnSp>
            <p:nvCxnSpPr>
              <p:cNvPr id="120" name="Gerader Verbinder 119">
                <a:extLst>
                  <a:ext uri="{FF2B5EF4-FFF2-40B4-BE49-F238E27FC236}">
                    <a16:creationId xmlns:a16="http://schemas.microsoft.com/office/drawing/2014/main" id="{B866FEAB-2378-6806-91C8-10114F7094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9416" y="4097307"/>
                <a:ext cx="648197" cy="454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Gerader Verbinder 122">
                <a:extLst>
                  <a:ext uri="{FF2B5EF4-FFF2-40B4-BE49-F238E27FC236}">
                    <a16:creationId xmlns:a16="http://schemas.microsoft.com/office/drawing/2014/main" id="{110E51DD-BAF8-0ED0-2413-77A2C46F1B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9416" y="4870798"/>
                <a:ext cx="647121" cy="1222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Gerader Verbinder 112">
                <a:extLst>
                  <a:ext uri="{FF2B5EF4-FFF2-40B4-BE49-F238E27FC236}">
                    <a16:creationId xmlns:a16="http://schemas.microsoft.com/office/drawing/2014/main" id="{9154C039-D261-C6CB-B6FB-16487ED368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8877" y="4080887"/>
                <a:ext cx="64077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r Verbinder 118">
                <a:extLst>
                  <a:ext uri="{FF2B5EF4-FFF2-40B4-BE49-F238E27FC236}">
                    <a16:creationId xmlns:a16="http://schemas.microsoft.com/office/drawing/2014/main" id="{4935149C-BC0C-8C30-E43E-0A8577C942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41074" y="4883420"/>
                <a:ext cx="658582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r Verbinder 107">
                <a:extLst>
                  <a:ext uri="{FF2B5EF4-FFF2-40B4-BE49-F238E27FC236}">
                    <a16:creationId xmlns:a16="http://schemas.microsoft.com/office/drawing/2014/main" id="{51D2DA18-DA93-547F-647B-662629B5F3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02119"/>
                <a:ext cx="19575" cy="57876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Gerader Verbinder 108">
                <a:extLst>
                  <a:ext uri="{FF2B5EF4-FFF2-40B4-BE49-F238E27FC236}">
                    <a16:creationId xmlns:a16="http://schemas.microsoft.com/office/drawing/2014/main" id="{54A6BF75-C267-986F-A4C1-94B917857D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31701" y="4835016"/>
                <a:ext cx="3213" cy="6290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Gerader Verbinder 111">
                <a:extLst>
                  <a:ext uri="{FF2B5EF4-FFF2-40B4-BE49-F238E27FC236}">
                    <a16:creationId xmlns:a16="http://schemas.microsoft.com/office/drawing/2014/main" id="{1188FF91-368B-6FC4-2864-676C32C56C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21546" y="4834614"/>
                <a:ext cx="13993" cy="62945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r Verbinder 105">
                <a:extLst>
                  <a:ext uri="{FF2B5EF4-FFF2-40B4-BE49-F238E27FC236}">
                    <a16:creationId xmlns:a16="http://schemas.microsoft.com/office/drawing/2014/main" id="{9382EBAF-EF8A-160C-019D-C2F2641B3A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9135" y="3502119"/>
                <a:ext cx="2566" cy="56234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6" name="Raute 25">
              <a:extLst>
                <a:ext uri="{FF2B5EF4-FFF2-40B4-BE49-F238E27FC236}">
                  <a16:creationId xmlns:a16="http://schemas.microsoft.com/office/drawing/2014/main" id="{7863E659-C97E-51A9-69E6-7D65CB229C6F}"/>
                </a:ext>
              </a:extLst>
            </p:cNvPr>
            <p:cNvSpPr/>
            <p:nvPr/>
          </p:nvSpPr>
          <p:spPr>
            <a:xfrm>
              <a:off x="1926438" y="389607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Raute 36">
              <a:extLst>
                <a:ext uri="{FF2B5EF4-FFF2-40B4-BE49-F238E27FC236}">
                  <a16:creationId xmlns:a16="http://schemas.microsoft.com/office/drawing/2014/main" id="{43DCAE1E-1FF1-6350-87E7-02E92A771D4B}"/>
                </a:ext>
              </a:extLst>
            </p:cNvPr>
            <p:cNvSpPr/>
            <p:nvPr/>
          </p:nvSpPr>
          <p:spPr>
            <a:xfrm rot="16200000">
              <a:off x="1135201" y="389742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Raute 37">
              <a:extLst>
                <a:ext uri="{FF2B5EF4-FFF2-40B4-BE49-F238E27FC236}">
                  <a16:creationId xmlns:a16="http://schemas.microsoft.com/office/drawing/2014/main" id="{7D7E18D2-602F-F707-FF9C-890E411DDA4E}"/>
                </a:ext>
              </a:extLst>
            </p:cNvPr>
            <p:cNvSpPr/>
            <p:nvPr/>
          </p:nvSpPr>
          <p:spPr>
            <a:xfrm rot="16200000">
              <a:off x="1926437" y="4685695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9" name="Raute 38">
              <a:extLst>
                <a:ext uri="{FF2B5EF4-FFF2-40B4-BE49-F238E27FC236}">
                  <a16:creationId xmlns:a16="http://schemas.microsoft.com/office/drawing/2014/main" id="{C7FAADDD-93DF-8EA7-4E1E-E51043FD8CD7}"/>
                </a:ext>
              </a:extLst>
            </p:cNvPr>
            <p:cNvSpPr/>
            <p:nvPr/>
          </p:nvSpPr>
          <p:spPr>
            <a:xfrm>
              <a:off x="1125986" y="467918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C6E96815-2E8B-A4AD-5EDE-B368A134071E}"/>
              </a:ext>
            </a:extLst>
          </p:cNvPr>
          <p:cNvGrpSpPr/>
          <p:nvPr/>
        </p:nvGrpSpPr>
        <p:grpSpPr>
          <a:xfrm>
            <a:off x="7968208" y="3668827"/>
            <a:ext cx="1685940" cy="1763466"/>
            <a:chOff x="7968208" y="3668827"/>
            <a:chExt cx="1685940" cy="1763466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9B5CC0C2-FDA1-6D26-F2DB-38F67D426BC5}"/>
                </a:ext>
              </a:extLst>
            </p:cNvPr>
            <p:cNvGrpSpPr/>
            <p:nvPr/>
          </p:nvGrpSpPr>
          <p:grpSpPr>
            <a:xfrm>
              <a:off x="7968208" y="3668827"/>
              <a:ext cx="1685940" cy="1717204"/>
              <a:chOff x="1079737" y="3524612"/>
              <a:chExt cx="1685940" cy="1717204"/>
            </a:xfrm>
          </p:grpSpPr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2AD1C578-0FB7-B040-5D1C-7043EA5C0C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0813" y="409730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2AE83A7F-0937-8C81-EE60-72F5783772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9737" y="4883018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4B785D5C-4F12-74D1-6CC3-BA62E4065E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58877" y="408088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94C32B91-9656-6AEC-F752-0636B8EDA0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1074" y="4883420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rader Verbinder 14">
                <a:extLst>
                  <a:ext uri="{FF2B5EF4-FFF2-40B4-BE49-F238E27FC236}">
                    <a16:creationId xmlns:a16="http://schemas.microsoft.com/office/drawing/2014/main" id="{01B77203-F928-D032-A378-F35552DCB1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24612"/>
                <a:ext cx="4924" cy="55627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r Verbinder 15">
                <a:extLst>
                  <a:ext uri="{FF2B5EF4-FFF2-40B4-BE49-F238E27FC236}">
                    <a16:creationId xmlns:a16="http://schemas.microsoft.com/office/drawing/2014/main" id="{BF0967D7-E05B-4CB6-12CD-AD828F0015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701" y="4835016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458E54E0-24E6-7104-987D-74ABB79EBA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1546" y="4834614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id="{82182BEF-9047-F5C9-64DC-668A73A4B0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699" y="3542462"/>
                <a:ext cx="0" cy="52200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AD77BC87-EBE9-F808-FE74-7A658D8A33F0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44" name="Raute 43">
              <a:extLst>
                <a:ext uri="{FF2B5EF4-FFF2-40B4-BE49-F238E27FC236}">
                  <a16:creationId xmlns:a16="http://schemas.microsoft.com/office/drawing/2014/main" id="{49172374-7252-6D90-2178-640CAC9354B4}"/>
                </a:ext>
              </a:extLst>
            </p:cNvPr>
            <p:cNvSpPr/>
            <p:nvPr/>
          </p:nvSpPr>
          <p:spPr>
            <a:xfrm>
              <a:off x="8811695" y="403646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5" name="Raute 44">
              <a:extLst>
                <a:ext uri="{FF2B5EF4-FFF2-40B4-BE49-F238E27FC236}">
                  <a16:creationId xmlns:a16="http://schemas.microsoft.com/office/drawing/2014/main" id="{5D87EC28-D907-62D5-78B9-F25208A89BB7}"/>
                </a:ext>
              </a:extLst>
            </p:cNvPr>
            <p:cNvSpPr/>
            <p:nvPr/>
          </p:nvSpPr>
          <p:spPr>
            <a:xfrm rot="16200000">
              <a:off x="8020458" y="4037824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4" name="Raute 73">
              <a:extLst>
                <a:ext uri="{FF2B5EF4-FFF2-40B4-BE49-F238E27FC236}">
                  <a16:creationId xmlns:a16="http://schemas.microsoft.com/office/drawing/2014/main" id="{57254CF0-CBEA-E4EC-6763-38F7517AE30D}"/>
                </a:ext>
              </a:extLst>
            </p:cNvPr>
            <p:cNvSpPr/>
            <p:nvPr/>
          </p:nvSpPr>
          <p:spPr>
            <a:xfrm rot="16200000">
              <a:off x="8811694" y="4826091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5" name="Raute 74">
              <a:extLst>
                <a:ext uri="{FF2B5EF4-FFF2-40B4-BE49-F238E27FC236}">
                  <a16:creationId xmlns:a16="http://schemas.microsoft.com/office/drawing/2014/main" id="{BABB20BC-52AB-E67F-6C6B-465EBE6E3E12}"/>
                </a:ext>
              </a:extLst>
            </p:cNvPr>
            <p:cNvSpPr/>
            <p:nvPr/>
          </p:nvSpPr>
          <p:spPr>
            <a:xfrm>
              <a:off x="8011243" y="481957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0BCC91F4-3498-6D21-1657-44806A682DBF}"/>
              </a:ext>
            </a:extLst>
          </p:cNvPr>
          <p:cNvGrpSpPr/>
          <p:nvPr/>
        </p:nvGrpSpPr>
        <p:grpSpPr>
          <a:xfrm rot="16200000">
            <a:off x="1391223" y="3985464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D343230C-6438-FA55-C825-A1515A28691D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585B12F-C4B1-CAA5-CEB8-5223C0F0E0E4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Flussdiagramm: Gespeicherte Daten 28">
              <a:extLst>
                <a:ext uri="{FF2B5EF4-FFF2-40B4-BE49-F238E27FC236}">
                  <a16:creationId xmlns:a16="http://schemas.microsoft.com/office/drawing/2014/main" id="{B12095CA-BF64-4E8F-9759-0D335BB42B2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Flussdiagramm: Gespeicherte Daten 29">
              <a:extLst>
                <a:ext uri="{FF2B5EF4-FFF2-40B4-BE49-F238E27FC236}">
                  <a16:creationId xmlns:a16="http://schemas.microsoft.com/office/drawing/2014/main" id="{CD03FEDF-183F-2A43-EA11-632F9A100570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97D3A1BE-40CD-E140-3575-A994E45725DC}"/>
              </a:ext>
            </a:extLst>
          </p:cNvPr>
          <p:cNvGrpSpPr/>
          <p:nvPr/>
        </p:nvGrpSpPr>
        <p:grpSpPr>
          <a:xfrm rot="16200000">
            <a:off x="2190362" y="4775409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43B1321D-CD58-61B0-1779-3080032C60E6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AB1E2BC-9B29-D38C-D25C-A24D1F49DA0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lussdiagramm: Gespeicherte Daten 34">
              <a:extLst>
                <a:ext uri="{FF2B5EF4-FFF2-40B4-BE49-F238E27FC236}">
                  <a16:creationId xmlns:a16="http://schemas.microsoft.com/office/drawing/2014/main" id="{497D1D53-35A0-D487-FA2A-5E43EFA8C5FE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Flussdiagramm: Gespeicherte Daten 35">
              <a:extLst>
                <a:ext uri="{FF2B5EF4-FFF2-40B4-BE49-F238E27FC236}">
                  <a16:creationId xmlns:a16="http://schemas.microsoft.com/office/drawing/2014/main" id="{6F9D77D8-2717-F42E-E5B0-6B29136E20BE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A34256B9-4614-EE16-E407-44D648AFC184}"/>
              </a:ext>
            </a:extLst>
          </p:cNvPr>
          <p:cNvGrpSpPr/>
          <p:nvPr/>
        </p:nvGrpSpPr>
        <p:grpSpPr>
          <a:xfrm>
            <a:off x="2191705" y="3975150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51DA9D5A-8648-20A8-DF70-8107B5A63CC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BEDB7D54-F1A9-CE8F-DCC0-E7D8EEF31712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Flussdiagramm: Gespeicherte Daten 42">
              <a:extLst>
                <a:ext uri="{FF2B5EF4-FFF2-40B4-BE49-F238E27FC236}">
                  <a16:creationId xmlns:a16="http://schemas.microsoft.com/office/drawing/2014/main" id="{59B72CD0-C9B0-60F6-F6B4-7764B82F4220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Flussdiagramm: Gespeicherte Daten 45">
              <a:extLst>
                <a:ext uri="{FF2B5EF4-FFF2-40B4-BE49-F238E27FC236}">
                  <a16:creationId xmlns:a16="http://schemas.microsoft.com/office/drawing/2014/main" id="{E1CF88CA-2683-3BED-56E9-7EB5E84D9401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C72FC151-CA38-B3ED-7010-B5BDF65DE117}"/>
              </a:ext>
            </a:extLst>
          </p:cNvPr>
          <p:cNvGrpSpPr/>
          <p:nvPr/>
        </p:nvGrpSpPr>
        <p:grpSpPr>
          <a:xfrm>
            <a:off x="1396232" y="4766811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5D19BAEC-388E-E090-B142-A6FBC83CF5D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3EC1DA2C-B46E-D7D4-E92B-8BBFA0B6B2B5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lussdiagramm: Gespeicherte Daten 50">
              <a:extLst>
                <a:ext uri="{FF2B5EF4-FFF2-40B4-BE49-F238E27FC236}">
                  <a16:creationId xmlns:a16="http://schemas.microsoft.com/office/drawing/2014/main" id="{EEEAE0DC-58E0-E7AC-8B13-E722C61AB9E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lussdiagramm: Gespeicherte Daten 51">
              <a:extLst>
                <a:ext uri="{FF2B5EF4-FFF2-40B4-BE49-F238E27FC236}">
                  <a16:creationId xmlns:a16="http://schemas.microsoft.com/office/drawing/2014/main" id="{2354FC94-0ECC-A43B-0D5A-CADE174AB68C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6E406130-178C-2C58-6DED-F929FF050534}"/>
              </a:ext>
            </a:extLst>
          </p:cNvPr>
          <p:cNvGrpSpPr/>
          <p:nvPr/>
        </p:nvGrpSpPr>
        <p:grpSpPr>
          <a:xfrm>
            <a:off x="8287341" y="492367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E37F7D0C-A0F3-BE07-86DB-3DFE3DAEC652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1846DA0D-70E0-2A1F-2C27-1EA807D1D621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lussdiagramm: Gespeicherte Daten 55">
              <a:extLst>
                <a:ext uri="{FF2B5EF4-FFF2-40B4-BE49-F238E27FC236}">
                  <a16:creationId xmlns:a16="http://schemas.microsoft.com/office/drawing/2014/main" id="{C9190C04-342E-AAF6-2F07-EF08264D0126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lussdiagramm: Gespeicherte Daten 56">
              <a:extLst>
                <a:ext uri="{FF2B5EF4-FFF2-40B4-BE49-F238E27FC236}">
                  <a16:creationId xmlns:a16="http://schemas.microsoft.com/office/drawing/2014/main" id="{A9A396B1-3419-635C-D741-EBEA9BBBE9C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46A42FD3-CB55-3247-09C4-6626D98F43D1}"/>
              </a:ext>
            </a:extLst>
          </p:cNvPr>
          <p:cNvGrpSpPr/>
          <p:nvPr/>
        </p:nvGrpSpPr>
        <p:grpSpPr>
          <a:xfrm>
            <a:off x="9076154" y="4119365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FC5E1A7C-532F-DAF5-5D7C-B7F2CCDD2D4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85CAE9D2-C268-4B40-CC8B-CBA7338545E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Flussdiagramm: Gespeicherte Daten 62">
              <a:extLst>
                <a:ext uri="{FF2B5EF4-FFF2-40B4-BE49-F238E27FC236}">
                  <a16:creationId xmlns:a16="http://schemas.microsoft.com/office/drawing/2014/main" id="{B67CDAC8-7176-53E5-14B6-9CDAFB53DFD3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lussdiagramm: Gespeicherte Daten 63">
              <a:extLst>
                <a:ext uri="{FF2B5EF4-FFF2-40B4-BE49-F238E27FC236}">
                  <a16:creationId xmlns:a16="http://schemas.microsoft.com/office/drawing/2014/main" id="{94A1EBF1-2459-FF8D-FF20-2CBEBBC87281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8F56EC70-37A2-414A-C7E5-6315EECF1DC7}"/>
              </a:ext>
            </a:extLst>
          </p:cNvPr>
          <p:cNvGrpSpPr/>
          <p:nvPr/>
        </p:nvGrpSpPr>
        <p:grpSpPr>
          <a:xfrm rot="5400000">
            <a:off x="9080843" y="4906802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E1A045E6-CB0D-F796-7D64-88134D5EF8D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08727D4B-3484-696C-0B76-F5E92ADD5A2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Flussdiagramm: Gespeicherte Daten 69">
              <a:extLst>
                <a:ext uri="{FF2B5EF4-FFF2-40B4-BE49-F238E27FC236}">
                  <a16:creationId xmlns:a16="http://schemas.microsoft.com/office/drawing/2014/main" id="{CF2BCBAC-E6EE-4882-2156-088CD2B63639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Flussdiagramm: Gespeicherte Daten 70">
              <a:extLst>
                <a:ext uri="{FF2B5EF4-FFF2-40B4-BE49-F238E27FC236}">
                  <a16:creationId xmlns:a16="http://schemas.microsoft.com/office/drawing/2014/main" id="{038BB36A-EDD4-A6F1-5F64-C9F7C4961B1A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50CFD6A3-A727-3B02-187B-047098279615}"/>
              </a:ext>
            </a:extLst>
          </p:cNvPr>
          <p:cNvGrpSpPr/>
          <p:nvPr/>
        </p:nvGrpSpPr>
        <p:grpSpPr>
          <a:xfrm rot="5400000">
            <a:off x="8282456" y="413294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E555C72C-DF21-3301-948F-E6A92AA295A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06BF9903-FC54-BD47-FC5D-16A5167A91A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" name="Flussdiagramm: Gespeicherte Daten 79">
              <a:extLst>
                <a:ext uri="{FF2B5EF4-FFF2-40B4-BE49-F238E27FC236}">
                  <a16:creationId xmlns:a16="http://schemas.microsoft.com/office/drawing/2014/main" id="{D3300FF9-A8BA-8A80-D9AC-77AA38A2D6B5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" name="Flussdiagramm: Gespeicherte Daten 80">
              <a:extLst>
                <a:ext uri="{FF2B5EF4-FFF2-40B4-BE49-F238E27FC236}">
                  <a16:creationId xmlns:a16="http://schemas.microsoft.com/office/drawing/2014/main" id="{1007C4DD-7B31-D27A-73DA-DB0BB873EBB3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6802189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Altermagnetismus</a:t>
            </a:r>
            <a:r>
              <a:rPr lang="de-DE" dirty="0"/>
              <a:t>: Ja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1004794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338033" y="3920149"/>
            <a:ext cx="1728192" cy="32080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89" y="3408589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256890" y="4924823"/>
            <a:ext cx="1728192" cy="2870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4275552" y="1523102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Bandaufspaltung?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2743391" y="1799311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Symmetrien: Zeitumkehr + Rotation</a:t>
            </a:r>
          </a:p>
          <a:p>
            <a:pPr lvl="2"/>
            <a:r>
              <a:rPr lang="de-DE" dirty="0"/>
              <a:t>	       Keine Zeitumkehrsymmetrie	</a:t>
            </a:r>
          </a:p>
        </p:txBody>
      </p:sp>
      <p:sp>
        <p:nvSpPr>
          <p:cNvPr id="83" name="Pfeil: gebogen 82">
            <a:extLst>
              <a:ext uri="{FF2B5EF4-FFF2-40B4-BE49-F238E27FC236}">
                <a16:creationId xmlns:a16="http://schemas.microsoft.com/office/drawing/2014/main" id="{AC74CA8E-43A8-3C3B-CC15-4F34263317D8}"/>
              </a:ext>
            </a:extLst>
          </p:cNvPr>
          <p:cNvSpPr/>
          <p:nvPr/>
        </p:nvSpPr>
        <p:spPr>
          <a:xfrm rot="17989508">
            <a:off x="7625831" y="4403188"/>
            <a:ext cx="576064" cy="520475"/>
          </a:xfrm>
          <a:prstGeom prst="ben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42B101BA-595B-1263-B8CB-E0BCB96E9F0B}"/>
              </a:ext>
            </a:extLst>
          </p:cNvPr>
          <p:cNvSpPr txBox="1"/>
          <p:nvPr/>
        </p:nvSpPr>
        <p:spPr>
          <a:xfrm>
            <a:off x="4437324" y="4644026"/>
            <a:ext cx="124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Rotation </a:t>
            </a:r>
            <a:r>
              <a:rPr lang="de-DE" dirty="0">
                <a:solidFill>
                  <a:srgbClr val="FFC000"/>
                </a:solidFill>
              </a:rPr>
              <a:t>A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614A29B0-AB76-0176-EA43-D75474F44A67}"/>
              </a:ext>
            </a:extLst>
          </p:cNvPr>
          <p:cNvSpPr txBox="1"/>
          <p:nvPr/>
        </p:nvSpPr>
        <p:spPr>
          <a:xfrm>
            <a:off x="4428941" y="512611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des Gitters</a:t>
            </a:r>
          </a:p>
        </p:txBody>
      </p:sp>
      <p:pic>
        <p:nvPicPr>
          <p:cNvPr id="19" name="Grafik 18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773BE14C-2B93-80E0-72C7-AE9F62FE2B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445" y="376978"/>
            <a:ext cx="2868639" cy="1883998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DD8FD029-11AC-D565-FCEB-398365431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924" y="1836430"/>
            <a:ext cx="762620" cy="31825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989D9C0E-10FF-00DD-A901-3BBE68C3B6B2}"/>
              </a:ext>
            </a:extLst>
          </p:cNvPr>
          <p:cNvGrpSpPr/>
          <p:nvPr/>
        </p:nvGrpSpPr>
        <p:grpSpPr>
          <a:xfrm>
            <a:off x="839416" y="3502119"/>
            <a:ext cx="2160240" cy="1961950"/>
            <a:chOff x="839416" y="3502119"/>
            <a:chExt cx="2160240" cy="1961950"/>
          </a:xfrm>
        </p:grpSpPr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C91254FE-1F3E-12A4-C21B-E083E947966F}"/>
                </a:ext>
              </a:extLst>
            </p:cNvPr>
            <p:cNvGrpSpPr/>
            <p:nvPr/>
          </p:nvGrpSpPr>
          <p:grpSpPr>
            <a:xfrm>
              <a:off x="839416" y="3502119"/>
              <a:ext cx="2160240" cy="1961950"/>
              <a:chOff x="839416" y="3502119"/>
              <a:chExt cx="2160240" cy="1961950"/>
            </a:xfrm>
          </p:grpSpPr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C9772B44-4003-726F-5CF8-23BEFA2C94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9416" y="4097307"/>
                <a:ext cx="648197" cy="454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69E412F4-A031-2A81-D368-229BA172DA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9416" y="4870798"/>
                <a:ext cx="647121" cy="1222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BBD2393E-90F6-047E-1579-9FC738D0DB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8877" y="4080887"/>
                <a:ext cx="64077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0E3DD48E-5260-CD5B-6879-865C176235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41074" y="4883420"/>
                <a:ext cx="658582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4E6C6324-7667-5CCF-F841-29F0138994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02119"/>
                <a:ext cx="19575" cy="57876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r Verbinder 40">
                <a:extLst>
                  <a:ext uri="{FF2B5EF4-FFF2-40B4-BE49-F238E27FC236}">
                    <a16:creationId xmlns:a16="http://schemas.microsoft.com/office/drawing/2014/main" id="{4E870EFA-1CA6-C804-3C3F-2D621C7DE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31701" y="4835016"/>
                <a:ext cx="3213" cy="6290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r Verbinder 41">
                <a:extLst>
                  <a:ext uri="{FF2B5EF4-FFF2-40B4-BE49-F238E27FC236}">
                    <a16:creationId xmlns:a16="http://schemas.microsoft.com/office/drawing/2014/main" id="{B87AB213-CE31-B133-D0A4-26B6F159B4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21546" y="4834614"/>
                <a:ext cx="13993" cy="62945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>
                <a:extLst>
                  <a:ext uri="{FF2B5EF4-FFF2-40B4-BE49-F238E27FC236}">
                    <a16:creationId xmlns:a16="http://schemas.microsoft.com/office/drawing/2014/main" id="{02E1E8C0-803E-253C-D3A4-82A00FAB71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9135" y="3502119"/>
                <a:ext cx="2566" cy="56234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DB8B626E-534F-5190-2E9C-4A7F9765AF23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9" name="Raute 28">
              <a:extLst>
                <a:ext uri="{FF2B5EF4-FFF2-40B4-BE49-F238E27FC236}">
                  <a16:creationId xmlns:a16="http://schemas.microsoft.com/office/drawing/2014/main" id="{FA76323A-E699-4096-605E-AB2C5832B5DD}"/>
                </a:ext>
              </a:extLst>
            </p:cNvPr>
            <p:cNvSpPr/>
            <p:nvPr/>
          </p:nvSpPr>
          <p:spPr>
            <a:xfrm>
              <a:off x="1926438" y="389607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0" name="Raute 29">
              <a:extLst>
                <a:ext uri="{FF2B5EF4-FFF2-40B4-BE49-F238E27FC236}">
                  <a16:creationId xmlns:a16="http://schemas.microsoft.com/office/drawing/2014/main" id="{6C9442CF-2A2B-42B7-83A5-E144A320B42B}"/>
                </a:ext>
              </a:extLst>
            </p:cNvPr>
            <p:cNvSpPr/>
            <p:nvPr/>
          </p:nvSpPr>
          <p:spPr>
            <a:xfrm rot="16200000">
              <a:off x="1135201" y="389742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1" name="Raute 30">
              <a:extLst>
                <a:ext uri="{FF2B5EF4-FFF2-40B4-BE49-F238E27FC236}">
                  <a16:creationId xmlns:a16="http://schemas.microsoft.com/office/drawing/2014/main" id="{54E81D89-6DF7-481A-E2A3-DC45C416268E}"/>
                </a:ext>
              </a:extLst>
            </p:cNvPr>
            <p:cNvSpPr/>
            <p:nvPr/>
          </p:nvSpPr>
          <p:spPr>
            <a:xfrm rot="16200000">
              <a:off x="1926437" y="4685695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2" name="Raute 31">
              <a:extLst>
                <a:ext uri="{FF2B5EF4-FFF2-40B4-BE49-F238E27FC236}">
                  <a16:creationId xmlns:a16="http://schemas.microsoft.com/office/drawing/2014/main" id="{F5908850-C7D9-FD46-1178-930086C1927F}"/>
                </a:ext>
              </a:extLst>
            </p:cNvPr>
            <p:cNvSpPr/>
            <p:nvPr/>
          </p:nvSpPr>
          <p:spPr>
            <a:xfrm>
              <a:off x="1125986" y="467918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D3D6F11A-3054-CF95-1A54-535866D007B5}"/>
              </a:ext>
            </a:extLst>
          </p:cNvPr>
          <p:cNvGrpSpPr/>
          <p:nvPr/>
        </p:nvGrpSpPr>
        <p:grpSpPr>
          <a:xfrm rot="16200000">
            <a:off x="1391223" y="3985464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71989375-E24C-64A5-00C9-51A1C449D009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52204D89-EF65-1F83-4104-37A55095E6B7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lussdiagramm: Gespeicherte Daten 50">
              <a:extLst>
                <a:ext uri="{FF2B5EF4-FFF2-40B4-BE49-F238E27FC236}">
                  <a16:creationId xmlns:a16="http://schemas.microsoft.com/office/drawing/2014/main" id="{B60E3F94-50A5-A970-B795-1B4F00277CA2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lussdiagramm: Gespeicherte Daten 51">
              <a:extLst>
                <a:ext uri="{FF2B5EF4-FFF2-40B4-BE49-F238E27FC236}">
                  <a16:creationId xmlns:a16="http://schemas.microsoft.com/office/drawing/2014/main" id="{EC9B7CA4-4F66-EE5E-A319-67E245C1790B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2F4C57E6-1380-6676-0FCF-4F884E7A1A71}"/>
              </a:ext>
            </a:extLst>
          </p:cNvPr>
          <p:cNvGrpSpPr/>
          <p:nvPr/>
        </p:nvGrpSpPr>
        <p:grpSpPr>
          <a:xfrm rot="16200000">
            <a:off x="2190362" y="4775409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8FE19A3E-F988-4AF6-CFBC-23087DEFFA9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611837E8-61B0-C367-FC58-3992A8D1DB1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lussdiagramm: Gespeicherte Daten 55">
              <a:extLst>
                <a:ext uri="{FF2B5EF4-FFF2-40B4-BE49-F238E27FC236}">
                  <a16:creationId xmlns:a16="http://schemas.microsoft.com/office/drawing/2014/main" id="{63C250A9-5ADA-CB22-2E18-343E01A9799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lussdiagramm: Gespeicherte Daten 56">
              <a:extLst>
                <a:ext uri="{FF2B5EF4-FFF2-40B4-BE49-F238E27FC236}">
                  <a16:creationId xmlns:a16="http://schemas.microsoft.com/office/drawing/2014/main" id="{8889C008-B174-586C-0BA4-0508451F155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A05AF20-4215-A651-2135-9B27FB288841}"/>
              </a:ext>
            </a:extLst>
          </p:cNvPr>
          <p:cNvGrpSpPr/>
          <p:nvPr/>
        </p:nvGrpSpPr>
        <p:grpSpPr>
          <a:xfrm>
            <a:off x="2191705" y="3975150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C2F0C4EE-11C0-3E0D-FAA8-376D93328AA4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C8BF584-D64C-2DE3-92E9-CDBAD11CFC5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Flussdiagramm: Gespeicherte Daten 62">
              <a:extLst>
                <a:ext uri="{FF2B5EF4-FFF2-40B4-BE49-F238E27FC236}">
                  <a16:creationId xmlns:a16="http://schemas.microsoft.com/office/drawing/2014/main" id="{112689E6-4ED4-F82D-0857-C9A92F94CDAD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lussdiagramm: Gespeicherte Daten 63">
              <a:extLst>
                <a:ext uri="{FF2B5EF4-FFF2-40B4-BE49-F238E27FC236}">
                  <a16:creationId xmlns:a16="http://schemas.microsoft.com/office/drawing/2014/main" id="{87FF04A0-FED8-57CB-117B-3CE31F399CBB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F99BEA48-B6E8-9DA3-4019-7C1E6333B159}"/>
              </a:ext>
            </a:extLst>
          </p:cNvPr>
          <p:cNvGrpSpPr/>
          <p:nvPr/>
        </p:nvGrpSpPr>
        <p:grpSpPr>
          <a:xfrm>
            <a:off x="1396232" y="4766811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C23D2F18-BB96-B8C5-4CAE-AB84AE238959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A85FE246-C668-62D8-BDC4-5CC607F45A5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Flussdiagramm: Gespeicherte Daten 69">
              <a:extLst>
                <a:ext uri="{FF2B5EF4-FFF2-40B4-BE49-F238E27FC236}">
                  <a16:creationId xmlns:a16="http://schemas.microsoft.com/office/drawing/2014/main" id="{AA1047DE-3CB5-08D9-EF3C-00E36D7CB431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Flussdiagramm: Gespeicherte Daten 70">
              <a:extLst>
                <a:ext uri="{FF2B5EF4-FFF2-40B4-BE49-F238E27FC236}">
                  <a16:creationId xmlns:a16="http://schemas.microsoft.com/office/drawing/2014/main" id="{F662D55E-56F8-6818-AEA6-AB7163F86293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9BC81C09-93CB-711E-F8ED-1292D5CE5B9B}"/>
              </a:ext>
            </a:extLst>
          </p:cNvPr>
          <p:cNvGrpSpPr/>
          <p:nvPr/>
        </p:nvGrpSpPr>
        <p:grpSpPr>
          <a:xfrm>
            <a:off x="7968208" y="3668827"/>
            <a:ext cx="1685940" cy="1763466"/>
            <a:chOff x="7968208" y="3668827"/>
            <a:chExt cx="1685940" cy="1763466"/>
          </a:xfrm>
        </p:grpSpPr>
        <p:grpSp>
          <p:nvGrpSpPr>
            <p:cNvPr id="78" name="Gruppieren 77">
              <a:extLst>
                <a:ext uri="{FF2B5EF4-FFF2-40B4-BE49-F238E27FC236}">
                  <a16:creationId xmlns:a16="http://schemas.microsoft.com/office/drawing/2014/main" id="{55A8EC28-0B02-6652-6F67-1D12A209FACD}"/>
                </a:ext>
              </a:extLst>
            </p:cNvPr>
            <p:cNvGrpSpPr/>
            <p:nvPr/>
          </p:nvGrpSpPr>
          <p:grpSpPr>
            <a:xfrm>
              <a:off x="7968208" y="3668827"/>
              <a:ext cx="1685940" cy="1717204"/>
              <a:chOff x="1079737" y="3524612"/>
              <a:chExt cx="1685940" cy="1717204"/>
            </a:xfrm>
          </p:grpSpPr>
          <p:cxnSp>
            <p:nvCxnSpPr>
              <p:cNvPr id="86" name="Gerader Verbinder 85">
                <a:extLst>
                  <a:ext uri="{FF2B5EF4-FFF2-40B4-BE49-F238E27FC236}">
                    <a16:creationId xmlns:a16="http://schemas.microsoft.com/office/drawing/2014/main" id="{EAAF07CB-2FF7-7FE6-2B1F-EDDA2B67EB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0813" y="409730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Gerader Verbinder 86">
                <a:extLst>
                  <a:ext uri="{FF2B5EF4-FFF2-40B4-BE49-F238E27FC236}">
                    <a16:creationId xmlns:a16="http://schemas.microsoft.com/office/drawing/2014/main" id="{91EF02C7-BD3E-CD4D-D825-727D573D53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9737" y="4883018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r Verbinder 87">
                <a:extLst>
                  <a:ext uri="{FF2B5EF4-FFF2-40B4-BE49-F238E27FC236}">
                    <a16:creationId xmlns:a16="http://schemas.microsoft.com/office/drawing/2014/main" id="{9D6DB396-834E-8380-2DA1-835E017148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58877" y="408088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BFAA3ADC-0D6A-67B7-2126-A2216FCE22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1074" y="4883420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r Verbinder 89">
                <a:extLst>
                  <a:ext uri="{FF2B5EF4-FFF2-40B4-BE49-F238E27FC236}">
                    <a16:creationId xmlns:a16="http://schemas.microsoft.com/office/drawing/2014/main" id="{E9118F91-B782-227D-58EC-2E433F9A65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24612"/>
                <a:ext cx="4924" cy="55627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1B5A84E5-7515-BA9D-9499-5D4E9302D8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701" y="4835016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01E45BC4-B196-BB07-79B1-9FB3747773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1546" y="4834614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A587C3FB-5A8C-69FE-0796-2EA89F1417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699" y="3542462"/>
                <a:ext cx="0" cy="52200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id="{804F8AD1-CE21-F04E-E925-D3F77DA6DA4D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79" name="Raute 78">
              <a:extLst>
                <a:ext uri="{FF2B5EF4-FFF2-40B4-BE49-F238E27FC236}">
                  <a16:creationId xmlns:a16="http://schemas.microsoft.com/office/drawing/2014/main" id="{B0B051A5-A995-70B8-3C0E-BE3EE105D70C}"/>
                </a:ext>
              </a:extLst>
            </p:cNvPr>
            <p:cNvSpPr/>
            <p:nvPr/>
          </p:nvSpPr>
          <p:spPr>
            <a:xfrm>
              <a:off x="8811695" y="403646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0" name="Raute 79">
              <a:extLst>
                <a:ext uri="{FF2B5EF4-FFF2-40B4-BE49-F238E27FC236}">
                  <a16:creationId xmlns:a16="http://schemas.microsoft.com/office/drawing/2014/main" id="{EC7D2C7A-8DEE-7214-2B98-80BA663C5A19}"/>
                </a:ext>
              </a:extLst>
            </p:cNvPr>
            <p:cNvSpPr/>
            <p:nvPr/>
          </p:nvSpPr>
          <p:spPr>
            <a:xfrm rot="16200000">
              <a:off x="8020458" y="4037824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1" name="Raute 80">
              <a:extLst>
                <a:ext uri="{FF2B5EF4-FFF2-40B4-BE49-F238E27FC236}">
                  <a16:creationId xmlns:a16="http://schemas.microsoft.com/office/drawing/2014/main" id="{3125D410-3FE4-B19A-4E2A-3CF7F0B3A850}"/>
                </a:ext>
              </a:extLst>
            </p:cNvPr>
            <p:cNvSpPr/>
            <p:nvPr/>
          </p:nvSpPr>
          <p:spPr>
            <a:xfrm rot="16200000">
              <a:off x="8811694" y="4826091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2" name="Raute 81">
              <a:extLst>
                <a:ext uri="{FF2B5EF4-FFF2-40B4-BE49-F238E27FC236}">
                  <a16:creationId xmlns:a16="http://schemas.microsoft.com/office/drawing/2014/main" id="{AFC880D7-4334-CB18-8C95-E4D5C1DAECF4}"/>
                </a:ext>
              </a:extLst>
            </p:cNvPr>
            <p:cNvSpPr/>
            <p:nvPr/>
          </p:nvSpPr>
          <p:spPr>
            <a:xfrm>
              <a:off x="8011243" y="481957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69502E9E-7138-0F45-962B-761729A3F122}"/>
              </a:ext>
            </a:extLst>
          </p:cNvPr>
          <p:cNvGrpSpPr/>
          <p:nvPr/>
        </p:nvGrpSpPr>
        <p:grpSpPr>
          <a:xfrm>
            <a:off x="8287341" y="492367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7DE33EAD-88D2-8CAC-94A5-5C7D949598C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40FDFA58-5BD5-333E-7CAF-B5C65BB5072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Flussdiagramm: Gespeicherte Daten 97">
              <a:extLst>
                <a:ext uri="{FF2B5EF4-FFF2-40B4-BE49-F238E27FC236}">
                  <a16:creationId xmlns:a16="http://schemas.microsoft.com/office/drawing/2014/main" id="{FBE67E3C-238F-27A9-B611-0414EE7DDB7C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" name="Flussdiagramm: Gespeicherte Daten 98">
              <a:extLst>
                <a:ext uri="{FF2B5EF4-FFF2-40B4-BE49-F238E27FC236}">
                  <a16:creationId xmlns:a16="http://schemas.microsoft.com/office/drawing/2014/main" id="{B47D2CA0-B02E-73B0-9E2F-139C35606479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39E33AE0-28BA-B8F9-84D3-85C1D65A33F7}"/>
              </a:ext>
            </a:extLst>
          </p:cNvPr>
          <p:cNvGrpSpPr/>
          <p:nvPr/>
        </p:nvGrpSpPr>
        <p:grpSpPr>
          <a:xfrm>
            <a:off x="9076154" y="4119365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880E6509-DD42-772A-44B9-EACCA2C917BE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BA6BB47-71A0-D964-48CA-28C3A45F1F4B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Flussdiagramm: Gespeicherte Daten 104">
              <a:extLst>
                <a:ext uri="{FF2B5EF4-FFF2-40B4-BE49-F238E27FC236}">
                  <a16:creationId xmlns:a16="http://schemas.microsoft.com/office/drawing/2014/main" id="{69AE3F90-64DD-0764-DF43-E132FD535EE5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" name="Flussdiagramm: Gespeicherte Daten 106">
              <a:extLst>
                <a:ext uri="{FF2B5EF4-FFF2-40B4-BE49-F238E27FC236}">
                  <a16:creationId xmlns:a16="http://schemas.microsoft.com/office/drawing/2014/main" id="{15EB6F1D-675E-E9DE-D032-CB47CB4AB832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4CE99DF4-2525-055B-977C-3789A3F16285}"/>
              </a:ext>
            </a:extLst>
          </p:cNvPr>
          <p:cNvGrpSpPr/>
          <p:nvPr/>
        </p:nvGrpSpPr>
        <p:grpSpPr>
          <a:xfrm rot="5400000">
            <a:off x="9080843" y="4906802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C0BEB024-9F61-85DD-7AEB-84F91D3FB364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F0C34F76-B3D4-69A3-5116-7BB44F08BD2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5" name="Flussdiagramm: Gespeicherte Daten 114">
              <a:extLst>
                <a:ext uri="{FF2B5EF4-FFF2-40B4-BE49-F238E27FC236}">
                  <a16:creationId xmlns:a16="http://schemas.microsoft.com/office/drawing/2014/main" id="{686EE414-0FF2-8825-D806-6355A9E17A0F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6" name="Flussdiagramm: Gespeicherte Daten 115">
              <a:extLst>
                <a:ext uri="{FF2B5EF4-FFF2-40B4-BE49-F238E27FC236}">
                  <a16:creationId xmlns:a16="http://schemas.microsoft.com/office/drawing/2014/main" id="{4EAFA71B-D5E6-1A14-0750-86B8147846B5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682FA298-81B7-D860-BF6B-51D449548A65}"/>
              </a:ext>
            </a:extLst>
          </p:cNvPr>
          <p:cNvGrpSpPr/>
          <p:nvPr/>
        </p:nvGrpSpPr>
        <p:grpSpPr>
          <a:xfrm rot="5400000">
            <a:off x="8282456" y="413294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9CA0BFAA-D858-C227-3E3E-E2AFACD1F707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3F29652D-EBFC-46C3-33DB-1C2BE467EAD3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2" name="Flussdiagramm: Gespeicherte Daten 121">
              <a:extLst>
                <a:ext uri="{FF2B5EF4-FFF2-40B4-BE49-F238E27FC236}">
                  <a16:creationId xmlns:a16="http://schemas.microsoft.com/office/drawing/2014/main" id="{81A58C74-28F4-68CA-9A3B-EA54369C0999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4" name="Flussdiagramm: Gespeicherte Daten 123">
              <a:extLst>
                <a:ext uri="{FF2B5EF4-FFF2-40B4-BE49-F238E27FC236}">
                  <a16:creationId xmlns:a16="http://schemas.microsoft.com/office/drawing/2014/main" id="{FAE21D21-DA47-3A85-E855-643AFFFC066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18596663-0095-D7A0-771E-2003C42932A5}"/>
              </a:ext>
            </a:extLst>
          </p:cNvPr>
          <p:cNvSpPr txBox="1"/>
          <p:nvPr/>
        </p:nvSpPr>
        <p:spPr>
          <a:xfrm>
            <a:off x="9755940" y="2366713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3675916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7DED6-7526-980B-1A60-E8DC277C8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5DD07F-7258-7074-3A87-F083A6177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A8B28D-29DF-12D3-DB36-4E0FE8B437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Excitations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Groundstate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How do excitations of this state look like?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D60611-D575-6BCB-FA54-09CF78E0B2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1C5905-91C3-520B-EA39-BF54CFB9B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9F2054-0A18-99A8-3B34-0078371F1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2022C77-2AF4-1059-0975-E2FF0EF8DB0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69" y="2771214"/>
            <a:ext cx="2168381" cy="254476"/>
          </a:xfrm>
          <a:prstGeom prst="rect">
            <a:avLst/>
          </a:prstGeo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786D1B8D-B935-81E1-C347-1CC105A12DFD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21430A1-E8CD-DFE2-EFF8-71A8FB9DC6F3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354D3B1-C479-58B5-1B3C-2D2D90ABE35B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EC7AF98-F951-00A3-F706-ED4D83655F40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A6D6C24-78C9-4C26-0E84-EAFA5E647A9A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CE29E6D2-8E12-A327-B54B-2846D5FE8C2C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E4F6F65-9F0C-F3BA-C56B-47C562385B9E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7B1C407-5A64-1713-09A2-7A9BA2174347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BCF01AB-D488-4239-E0B2-9C7AA7C7965B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A1D13F7-4A9F-79F4-ACAC-7B03571BD980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6FDAD7C-8FBF-3380-BBDE-3263056B25F7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86B6E70-FDE6-162E-9B84-51E840B353B7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99A2FD8-E122-0D3A-EAAB-672F95871A05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3A33E9F4-FD19-8DED-D868-97C30CDBBB8E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9253FA2-1EAB-39CC-A324-FAEA69680AA5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8BA67B2-DF16-3D8B-87DC-137ED1E86252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94A2565-329D-4B94-1E46-9CF8779DF368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F009696-8066-9120-8108-7BA5C396961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C9403D2C-C13F-8AF8-6073-F4AE6715283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09EBC39-D5D8-D8D5-1BB0-26256BE8C7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6933" y="2123893"/>
            <a:ext cx="4810796" cy="1305107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F1208C12-9A2E-272A-2E23-FBE8800E4DE6}"/>
              </a:ext>
            </a:extLst>
          </p:cNvPr>
          <p:cNvSpPr txBox="1"/>
          <p:nvPr/>
        </p:nvSpPr>
        <p:spPr>
          <a:xfrm>
            <a:off x="9377040" y="3429000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</p:spTree>
    <p:extLst>
      <p:ext uri="{BB962C8B-B14F-4D97-AF65-F5344CB8AC3E}">
        <p14:creationId xmlns:p14="http://schemas.microsoft.com/office/powerpoint/2010/main" val="25356247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Gittersymmetrie die Zeitumkehr aufheben?</a:t>
            </a:r>
          </a:p>
          <a:p>
            <a:endParaRPr lang="de-DE" dirty="0"/>
          </a:p>
          <a:p>
            <a:r>
              <a:rPr lang="de-DE" dirty="0"/>
              <a:t>Antiferromagnetismus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B8C1F1A-FF68-B257-8811-158F44136B74}"/>
              </a:ext>
            </a:extLst>
          </p:cNvPr>
          <p:cNvSpPr/>
          <p:nvPr/>
        </p:nvSpPr>
        <p:spPr>
          <a:xfrm>
            <a:off x="8966705" y="191482"/>
            <a:ext cx="288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910FFC-A0E6-2B37-64D9-19C11D03AB3B}"/>
              </a:ext>
            </a:extLst>
          </p:cNvPr>
          <p:cNvSpPr/>
          <p:nvPr/>
        </p:nvSpPr>
        <p:spPr>
          <a:xfrm>
            <a:off x="9938705" y="1163784"/>
            <a:ext cx="936000" cy="93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47BB96C-1B81-E2D3-29B9-7096AEB1E9C2}"/>
              </a:ext>
            </a:extLst>
          </p:cNvPr>
          <p:cNvCxnSpPr>
            <a:cxnSpLocks/>
          </p:cNvCxnSpPr>
          <p:nvPr/>
        </p:nvCxnSpPr>
        <p:spPr>
          <a:xfrm flipV="1">
            <a:off x="9938705" y="191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2B74F76-E513-F7C9-FD2A-05B0C41DEDD8}"/>
              </a:ext>
            </a:extLst>
          </p:cNvPr>
          <p:cNvCxnSpPr>
            <a:cxnSpLocks/>
          </p:cNvCxnSpPr>
          <p:nvPr/>
        </p:nvCxnSpPr>
        <p:spPr>
          <a:xfrm flipV="1">
            <a:off x="10874705" y="191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0CFC8E5-7F63-96DF-4D00-E140F38CAFF7}"/>
              </a:ext>
            </a:extLst>
          </p:cNvPr>
          <p:cNvCxnSpPr>
            <a:cxnSpLocks/>
          </p:cNvCxnSpPr>
          <p:nvPr/>
        </p:nvCxnSpPr>
        <p:spPr>
          <a:xfrm flipV="1">
            <a:off x="9938705" y="2096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754494C-5F82-F91E-CDB8-1759D73B9046}"/>
              </a:ext>
            </a:extLst>
          </p:cNvPr>
          <p:cNvCxnSpPr>
            <a:cxnSpLocks/>
          </p:cNvCxnSpPr>
          <p:nvPr/>
        </p:nvCxnSpPr>
        <p:spPr>
          <a:xfrm flipV="1">
            <a:off x="10874705" y="2096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E0952A8-A2B2-9F8F-5EE2-C6916349110C}"/>
              </a:ext>
            </a:extLst>
          </p:cNvPr>
          <p:cNvCxnSpPr>
            <a:cxnSpLocks/>
          </p:cNvCxnSpPr>
          <p:nvPr/>
        </p:nvCxnSpPr>
        <p:spPr>
          <a:xfrm>
            <a:off x="8966704" y="2096482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95D0106-B2DD-A5C6-E306-2A70F0461D5E}"/>
              </a:ext>
            </a:extLst>
          </p:cNvPr>
          <p:cNvCxnSpPr>
            <a:cxnSpLocks/>
          </p:cNvCxnSpPr>
          <p:nvPr/>
        </p:nvCxnSpPr>
        <p:spPr>
          <a:xfrm>
            <a:off x="8966704" y="1163784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C646289-074D-096F-2F32-074333DA5724}"/>
              </a:ext>
            </a:extLst>
          </p:cNvPr>
          <p:cNvCxnSpPr>
            <a:cxnSpLocks/>
          </p:cNvCxnSpPr>
          <p:nvPr/>
        </p:nvCxnSpPr>
        <p:spPr>
          <a:xfrm>
            <a:off x="10874705" y="1163784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111581D-EFD0-8166-E97B-F9F0FCDFF6A9}"/>
              </a:ext>
            </a:extLst>
          </p:cNvPr>
          <p:cNvCxnSpPr>
            <a:cxnSpLocks/>
          </p:cNvCxnSpPr>
          <p:nvPr/>
        </p:nvCxnSpPr>
        <p:spPr>
          <a:xfrm>
            <a:off x="10874704" y="2096482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747FDC58-6A47-C5E1-12FE-97FB9D44DBA3}"/>
              </a:ext>
            </a:extLst>
          </p:cNvPr>
          <p:cNvSpPr/>
          <p:nvPr/>
        </p:nvSpPr>
        <p:spPr>
          <a:xfrm>
            <a:off x="8858693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D48AA21-6FCD-C992-04C6-E49FE3CF0E70}"/>
              </a:ext>
            </a:extLst>
          </p:cNvPr>
          <p:cNvSpPr/>
          <p:nvPr/>
        </p:nvSpPr>
        <p:spPr>
          <a:xfrm>
            <a:off x="9846998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D10F7C7-7423-B88C-4EBB-52396C97DE7A}"/>
              </a:ext>
            </a:extLst>
          </p:cNvPr>
          <p:cNvSpPr/>
          <p:nvPr/>
        </p:nvSpPr>
        <p:spPr>
          <a:xfrm>
            <a:off x="10766692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70F1088-FCA5-8252-AFCF-7E0510B3F3CE}"/>
              </a:ext>
            </a:extLst>
          </p:cNvPr>
          <p:cNvSpPr/>
          <p:nvPr/>
        </p:nvSpPr>
        <p:spPr>
          <a:xfrm>
            <a:off x="11735694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BB02CEB-9E44-6208-6790-88F29DBB9D43}"/>
              </a:ext>
            </a:extLst>
          </p:cNvPr>
          <p:cNvSpPr/>
          <p:nvPr/>
        </p:nvSpPr>
        <p:spPr>
          <a:xfrm>
            <a:off x="8858693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CB0A363-EB26-E720-D8D7-F6BA0A7C04C8}"/>
              </a:ext>
            </a:extLst>
          </p:cNvPr>
          <p:cNvSpPr/>
          <p:nvPr/>
        </p:nvSpPr>
        <p:spPr>
          <a:xfrm>
            <a:off x="9846998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AB7AA47-7FD1-F248-DEAF-8FAB7EE2EDD4}"/>
              </a:ext>
            </a:extLst>
          </p:cNvPr>
          <p:cNvSpPr/>
          <p:nvPr/>
        </p:nvSpPr>
        <p:spPr>
          <a:xfrm>
            <a:off x="10766692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9A7C9E3-7CDA-740B-CB8A-08FF6B5F37EE}"/>
              </a:ext>
            </a:extLst>
          </p:cNvPr>
          <p:cNvSpPr/>
          <p:nvPr/>
        </p:nvSpPr>
        <p:spPr>
          <a:xfrm>
            <a:off x="11735694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C1C8539-D692-476F-8FE4-7D5E9C725A52}"/>
              </a:ext>
            </a:extLst>
          </p:cNvPr>
          <p:cNvSpPr/>
          <p:nvPr/>
        </p:nvSpPr>
        <p:spPr>
          <a:xfrm>
            <a:off x="8858693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573FA2B-FAC1-4299-BB9B-82F1A0DBE5B1}"/>
              </a:ext>
            </a:extLst>
          </p:cNvPr>
          <p:cNvSpPr/>
          <p:nvPr/>
        </p:nvSpPr>
        <p:spPr>
          <a:xfrm>
            <a:off x="9846998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DDA86FDD-596C-8B3F-12DE-939A4B01BBEA}"/>
              </a:ext>
            </a:extLst>
          </p:cNvPr>
          <p:cNvSpPr/>
          <p:nvPr/>
        </p:nvSpPr>
        <p:spPr>
          <a:xfrm>
            <a:off x="10766692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7C4B0E6-47C2-1592-BC81-B4565520800F}"/>
              </a:ext>
            </a:extLst>
          </p:cNvPr>
          <p:cNvSpPr/>
          <p:nvPr/>
        </p:nvSpPr>
        <p:spPr>
          <a:xfrm>
            <a:off x="11735694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AB53EFF-431E-096B-A09E-7D3E5C1660FA}"/>
              </a:ext>
            </a:extLst>
          </p:cNvPr>
          <p:cNvSpPr/>
          <p:nvPr/>
        </p:nvSpPr>
        <p:spPr>
          <a:xfrm>
            <a:off x="8858693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2C7B8E6-B438-648B-D383-88DAE1AA2B6D}"/>
              </a:ext>
            </a:extLst>
          </p:cNvPr>
          <p:cNvSpPr/>
          <p:nvPr/>
        </p:nvSpPr>
        <p:spPr>
          <a:xfrm>
            <a:off x="9846998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483C227-B93C-BABD-574C-F46CE495B448}"/>
              </a:ext>
            </a:extLst>
          </p:cNvPr>
          <p:cNvSpPr/>
          <p:nvPr/>
        </p:nvSpPr>
        <p:spPr>
          <a:xfrm>
            <a:off x="10766692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79985B85-63D4-F85A-6AD2-77B91D5DCA92}"/>
              </a:ext>
            </a:extLst>
          </p:cNvPr>
          <p:cNvSpPr/>
          <p:nvPr/>
        </p:nvSpPr>
        <p:spPr>
          <a:xfrm>
            <a:off x="11735694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827F099E-7E33-D69D-6CD2-529F86E59173}"/>
              </a:ext>
            </a:extLst>
          </p:cNvPr>
          <p:cNvGrpSpPr/>
          <p:nvPr/>
        </p:nvGrpSpPr>
        <p:grpSpPr>
          <a:xfrm>
            <a:off x="665877" y="3794325"/>
            <a:ext cx="2646707" cy="2552856"/>
            <a:chOff x="3692899" y="1467633"/>
            <a:chExt cx="3093025" cy="3057298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B269AED8-FD42-EAA9-1976-559141456F4A}"/>
                </a:ext>
              </a:extLst>
            </p:cNvPr>
            <p:cNvSpPr/>
            <p:nvPr/>
          </p:nvSpPr>
          <p:spPr>
            <a:xfrm>
              <a:off x="4427995" y="1753643"/>
              <a:ext cx="1523989" cy="212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66003DAD-1FD4-611D-AC69-CC242D0F2A49}"/>
                </a:ext>
              </a:extLst>
            </p:cNvPr>
            <p:cNvSpPr/>
            <p:nvPr/>
          </p:nvSpPr>
          <p:spPr>
            <a:xfrm>
              <a:off x="3800911" y="1555980"/>
              <a:ext cx="288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6F19685A-E56B-5D54-2236-C0C7B8FF5DAC}"/>
                </a:ext>
              </a:extLst>
            </p:cNvPr>
            <p:cNvSpPr/>
            <p:nvPr/>
          </p:nvSpPr>
          <p:spPr>
            <a:xfrm>
              <a:off x="4772911" y="2528282"/>
              <a:ext cx="936000" cy="93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A760204F-8A53-1727-623F-41CE84F432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911" y="1555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02029367-7DC0-F63A-DA39-BC981240DE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8911" y="1555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11376F34-05A4-D25E-60B9-C41AA393FA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911" y="3460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330DB3FF-1A55-F5DF-20E7-7D1E09522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8911" y="3460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D7E13B81-8F4F-D718-41BF-6DE5738F7B3E}"/>
                </a:ext>
              </a:extLst>
            </p:cNvPr>
            <p:cNvCxnSpPr>
              <a:cxnSpLocks/>
            </p:cNvCxnSpPr>
            <p:nvPr/>
          </p:nvCxnSpPr>
          <p:spPr>
            <a:xfrm>
              <a:off x="3800910" y="3460980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r Verbinder 52">
              <a:extLst>
                <a:ext uri="{FF2B5EF4-FFF2-40B4-BE49-F238E27FC236}">
                  <a16:creationId xmlns:a16="http://schemas.microsoft.com/office/drawing/2014/main" id="{703C7CB7-022D-243F-716D-09972B999A9C}"/>
                </a:ext>
              </a:extLst>
            </p:cNvPr>
            <p:cNvCxnSpPr>
              <a:cxnSpLocks/>
            </p:cNvCxnSpPr>
            <p:nvPr/>
          </p:nvCxnSpPr>
          <p:spPr>
            <a:xfrm>
              <a:off x="3800910" y="2528282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48598F9A-69CE-B2D3-3607-F1E0EED853BC}"/>
                </a:ext>
              </a:extLst>
            </p:cNvPr>
            <p:cNvCxnSpPr>
              <a:cxnSpLocks/>
            </p:cNvCxnSpPr>
            <p:nvPr/>
          </p:nvCxnSpPr>
          <p:spPr>
            <a:xfrm>
              <a:off x="5708911" y="2528282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051C465B-5AAB-EB66-381E-897762E771B7}"/>
                </a:ext>
              </a:extLst>
            </p:cNvPr>
            <p:cNvCxnSpPr>
              <a:cxnSpLocks/>
            </p:cNvCxnSpPr>
            <p:nvPr/>
          </p:nvCxnSpPr>
          <p:spPr>
            <a:xfrm>
              <a:off x="5708910" y="3460980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CF2123D8-E4DE-1ED9-8C8B-2689D098249C}"/>
                </a:ext>
              </a:extLst>
            </p:cNvPr>
            <p:cNvSpPr/>
            <p:nvPr/>
          </p:nvSpPr>
          <p:spPr>
            <a:xfrm>
              <a:off x="3692899" y="1467633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BFFA549A-881E-69B2-2BB9-D627D8C05494}"/>
                </a:ext>
              </a:extLst>
            </p:cNvPr>
            <p:cNvSpPr/>
            <p:nvPr/>
          </p:nvSpPr>
          <p:spPr>
            <a:xfrm>
              <a:off x="4681204" y="146763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BFBDFC99-AD52-C886-37DF-EA2B36429797}"/>
                </a:ext>
              </a:extLst>
            </p:cNvPr>
            <p:cNvSpPr/>
            <p:nvPr/>
          </p:nvSpPr>
          <p:spPr>
            <a:xfrm>
              <a:off x="5600898" y="1467633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45098735-EBD9-C6C4-DFE9-499F5F4C6A64}"/>
                </a:ext>
              </a:extLst>
            </p:cNvPr>
            <p:cNvSpPr/>
            <p:nvPr/>
          </p:nvSpPr>
          <p:spPr>
            <a:xfrm>
              <a:off x="6569900" y="146763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AFB87CF7-0F83-A8FC-1D8A-1B08EE4246DF}"/>
                </a:ext>
              </a:extLst>
            </p:cNvPr>
            <p:cNvSpPr/>
            <p:nvPr/>
          </p:nvSpPr>
          <p:spPr>
            <a:xfrm>
              <a:off x="3692899" y="240439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AF1656DE-4CBE-93C4-594E-86B3FC737787}"/>
                </a:ext>
              </a:extLst>
            </p:cNvPr>
            <p:cNvSpPr/>
            <p:nvPr/>
          </p:nvSpPr>
          <p:spPr>
            <a:xfrm>
              <a:off x="4681204" y="2404394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D522906E-D3AF-F914-C2C3-A559B9A0C168}"/>
                </a:ext>
              </a:extLst>
            </p:cNvPr>
            <p:cNvSpPr/>
            <p:nvPr/>
          </p:nvSpPr>
          <p:spPr>
            <a:xfrm>
              <a:off x="5600898" y="240439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D59B3C3A-C2DA-5DF8-6180-DEE42387CF98}"/>
                </a:ext>
              </a:extLst>
            </p:cNvPr>
            <p:cNvSpPr/>
            <p:nvPr/>
          </p:nvSpPr>
          <p:spPr>
            <a:xfrm>
              <a:off x="6569900" y="2404394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033EBAAB-4B3F-08A0-07C3-FA692E91ADB0}"/>
                </a:ext>
              </a:extLst>
            </p:cNvPr>
            <p:cNvSpPr/>
            <p:nvPr/>
          </p:nvSpPr>
          <p:spPr>
            <a:xfrm>
              <a:off x="3692899" y="3341155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6CC91398-112F-4730-6AAE-75DA2FE3C878}"/>
                </a:ext>
              </a:extLst>
            </p:cNvPr>
            <p:cNvSpPr/>
            <p:nvPr/>
          </p:nvSpPr>
          <p:spPr>
            <a:xfrm>
              <a:off x="4681204" y="3341155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9088A7B2-F4C0-0B67-D91F-25187367E639}"/>
                </a:ext>
              </a:extLst>
            </p:cNvPr>
            <p:cNvSpPr/>
            <p:nvPr/>
          </p:nvSpPr>
          <p:spPr>
            <a:xfrm>
              <a:off x="5600898" y="3341155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F4D758A0-2875-939E-1E20-C77CC39E36C2}"/>
                </a:ext>
              </a:extLst>
            </p:cNvPr>
            <p:cNvSpPr/>
            <p:nvPr/>
          </p:nvSpPr>
          <p:spPr>
            <a:xfrm>
              <a:off x="6569900" y="3341155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2C09D37B-D842-3781-6478-1ECB73FE60D1}"/>
                </a:ext>
              </a:extLst>
            </p:cNvPr>
            <p:cNvSpPr/>
            <p:nvPr/>
          </p:nvSpPr>
          <p:spPr>
            <a:xfrm>
              <a:off x="3692899" y="4308907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18D99C09-CF71-A7BE-6782-DA89CEC3D112}"/>
                </a:ext>
              </a:extLst>
            </p:cNvPr>
            <p:cNvSpPr/>
            <p:nvPr/>
          </p:nvSpPr>
          <p:spPr>
            <a:xfrm>
              <a:off x="4681204" y="4308907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D4FD37A3-F6EF-8A83-E9BF-F226A0E661C5}"/>
                </a:ext>
              </a:extLst>
            </p:cNvPr>
            <p:cNvSpPr/>
            <p:nvPr/>
          </p:nvSpPr>
          <p:spPr>
            <a:xfrm>
              <a:off x="5600898" y="4308907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746FB086-DAF7-3AC5-AC97-8CB0019F26EA}"/>
                </a:ext>
              </a:extLst>
            </p:cNvPr>
            <p:cNvSpPr/>
            <p:nvPr/>
          </p:nvSpPr>
          <p:spPr>
            <a:xfrm>
              <a:off x="6569900" y="4308907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4155" y="417567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A9607378-B33C-D1D9-008A-1671649451C8}"/>
              </a:ext>
            </a:extLst>
          </p:cNvPr>
          <p:cNvGrpSpPr/>
          <p:nvPr/>
        </p:nvGrpSpPr>
        <p:grpSpPr>
          <a:xfrm>
            <a:off x="6646216" y="3816687"/>
            <a:ext cx="2719801" cy="2583571"/>
            <a:chOff x="6760575" y="3312792"/>
            <a:chExt cx="3093025" cy="3057298"/>
          </a:xfrm>
        </p:grpSpPr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D1DBC14A-1B5E-5483-9B89-757ED7B16544}"/>
                </a:ext>
              </a:extLst>
            </p:cNvPr>
            <p:cNvSpPr/>
            <p:nvPr/>
          </p:nvSpPr>
          <p:spPr>
            <a:xfrm>
              <a:off x="6868587" y="3401139"/>
              <a:ext cx="288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C8C2B063-ED48-B074-A7A6-4CACAABFC46C}"/>
                </a:ext>
              </a:extLst>
            </p:cNvPr>
            <p:cNvSpPr/>
            <p:nvPr/>
          </p:nvSpPr>
          <p:spPr>
            <a:xfrm>
              <a:off x="7840587" y="4373441"/>
              <a:ext cx="936000" cy="93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3AA27FCF-9CE5-415E-43A1-C19050EF82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587" y="3401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6F893E94-1D65-0C77-0237-BD9C070E82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6587" y="3401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8FD65474-4B74-959E-C935-BAE77B224C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587" y="5306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61F9C66F-D3DA-A80E-1458-4398046446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6587" y="5306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79">
              <a:extLst>
                <a:ext uri="{FF2B5EF4-FFF2-40B4-BE49-F238E27FC236}">
                  <a16:creationId xmlns:a16="http://schemas.microsoft.com/office/drawing/2014/main" id="{D967A8E2-7516-F2BB-F26D-4A43D4A4B4BD}"/>
                </a:ext>
              </a:extLst>
            </p:cNvPr>
            <p:cNvCxnSpPr>
              <a:cxnSpLocks/>
            </p:cNvCxnSpPr>
            <p:nvPr/>
          </p:nvCxnSpPr>
          <p:spPr>
            <a:xfrm>
              <a:off x="6868586" y="5306139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0434579D-3D46-2F01-03A6-57A9DC91C9F2}"/>
                </a:ext>
              </a:extLst>
            </p:cNvPr>
            <p:cNvCxnSpPr>
              <a:cxnSpLocks/>
            </p:cNvCxnSpPr>
            <p:nvPr/>
          </p:nvCxnSpPr>
          <p:spPr>
            <a:xfrm>
              <a:off x="6868586" y="4373441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4BD2CDA5-2A7C-87E6-919D-CC626C62B830}"/>
                </a:ext>
              </a:extLst>
            </p:cNvPr>
            <p:cNvCxnSpPr>
              <a:cxnSpLocks/>
            </p:cNvCxnSpPr>
            <p:nvPr/>
          </p:nvCxnSpPr>
          <p:spPr>
            <a:xfrm>
              <a:off x="8776587" y="4373441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A0E8085D-7538-BFF5-125A-52F7ECA612C9}"/>
                </a:ext>
              </a:extLst>
            </p:cNvPr>
            <p:cNvCxnSpPr>
              <a:cxnSpLocks/>
            </p:cNvCxnSpPr>
            <p:nvPr/>
          </p:nvCxnSpPr>
          <p:spPr>
            <a:xfrm>
              <a:off x="8776586" y="5306139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59087F14-7E05-18CD-2C4B-F715CAC0CD36}"/>
                </a:ext>
              </a:extLst>
            </p:cNvPr>
            <p:cNvSpPr/>
            <p:nvPr/>
          </p:nvSpPr>
          <p:spPr>
            <a:xfrm>
              <a:off x="6760575" y="3312792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0049DA8E-065B-001F-CD9E-D7C263571732}"/>
                </a:ext>
              </a:extLst>
            </p:cNvPr>
            <p:cNvSpPr/>
            <p:nvPr/>
          </p:nvSpPr>
          <p:spPr>
            <a:xfrm>
              <a:off x="7748880" y="3312792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1DAD6AD4-6886-D323-769E-6C8DC844C387}"/>
                </a:ext>
              </a:extLst>
            </p:cNvPr>
            <p:cNvSpPr/>
            <p:nvPr/>
          </p:nvSpPr>
          <p:spPr>
            <a:xfrm>
              <a:off x="8668574" y="3312792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7559E419-B461-8811-17F1-ECD394D2A0D6}"/>
                </a:ext>
              </a:extLst>
            </p:cNvPr>
            <p:cNvSpPr/>
            <p:nvPr/>
          </p:nvSpPr>
          <p:spPr>
            <a:xfrm>
              <a:off x="9637576" y="3312792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404AD1F5-F0A4-20BF-5B64-BDCCA61819CE}"/>
                </a:ext>
              </a:extLst>
            </p:cNvPr>
            <p:cNvSpPr/>
            <p:nvPr/>
          </p:nvSpPr>
          <p:spPr>
            <a:xfrm>
              <a:off x="6760575" y="4249553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E5E81A85-24DE-1408-B643-F4FD8175556F}"/>
                </a:ext>
              </a:extLst>
            </p:cNvPr>
            <p:cNvSpPr/>
            <p:nvPr/>
          </p:nvSpPr>
          <p:spPr>
            <a:xfrm>
              <a:off x="7748880" y="424955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A8DE356C-588F-1231-53FC-2157C27144DF}"/>
                </a:ext>
              </a:extLst>
            </p:cNvPr>
            <p:cNvSpPr/>
            <p:nvPr/>
          </p:nvSpPr>
          <p:spPr>
            <a:xfrm>
              <a:off x="8668574" y="4249553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5AC89E6C-CF32-7A5C-B3FF-9DAEDBD82642}"/>
                </a:ext>
              </a:extLst>
            </p:cNvPr>
            <p:cNvSpPr/>
            <p:nvPr/>
          </p:nvSpPr>
          <p:spPr>
            <a:xfrm>
              <a:off x="9637576" y="424955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603E51D-80FE-6140-2AC5-7BEFB7945730}"/>
                </a:ext>
              </a:extLst>
            </p:cNvPr>
            <p:cNvSpPr/>
            <p:nvPr/>
          </p:nvSpPr>
          <p:spPr>
            <a:xfrm>
              <a:off x="6760575" y="518631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9A4EDEB4-F40C-CB3E-A8DA-5A425BF27889}"/>
                </a:ext>
              </a:extLst>
            </p:cNvPr>
            <p:cNvSpPr/>
            <p:nvPr/>
          </p:nvSpPr>
          <p:spPr>
            <a:xfrm>
              <a:off x="7748880" y="5186314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0911F6BA-DC6F-ED2D-E93C-5DE602DB3BFA}"/>
                </a:ext>
              </a:extLst>
            </p:cNvPr>
            <p:cNvSpPr/>
            <p:nvPr/>
          </p:nvSpPr>
          <p:spPr>
            <a:xfrm>
              <a:off x="8668574" y="518631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27673FF5-2668-B050-9243-A74131E9D236}"/>
                </a:ext>
              </a:extLst>
            </p:cNvPr>
            <p:cNvSpPr/>
            <p:nvPr/>
          </p:nvSpPr>
          <p:spPr>
            <a:xfrm>
              <a:off x="9637576" y="5186314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930DC5EC-0E97-AA20-4027-DE57B9A8A715}"/>
                </a:ext>
              </a:extLst>
            </p:cNvPr>
            <p:cNvSpPr/>
            <p:nvPr/>
          </p:nvSpPr>
          <p:spPr>
            <a:xfrm>
              <a:off x="6760575" y="6154066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F131D44E-EABF-8677-0067-672394C57FC6}"/>
                </a:ext>
              </a:extLst>
            </p:cNvPr>
            <p:cNvSpPr/>
            <p:nvPr/>
          </p:nvSpPr>
          <p:spPr>
            <a:xfrm>
              <a:off x="7748880" y="6154066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D6A7BD82-6FB3-07E4-E84A-42A7F1C06B3B}"/>
                </a:ext>
              </a:extLst>
            </p:cNvPr>
            <p:cNvSpPr/>
            <p:nvPr/>
          </p:nvSpPr>
          <p:spPr>
            <a:xfrm>
              <a:off x="8668574" y="6154066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B271F215-546D-80E5-B4DF-5CDF73481C0F}"/>
                </a:ext>
              </a:extLst>
            </p:cNvPr>
            <p:cNvSpPr/>
            <p:nvPr/>
          </p:nvSpPr>
          <p:spPr>
            <a:xfrm>
              <a:off x="9637576" y="6154066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697" y="368998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892" y="556766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51034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Zeitumkehrsymmetrie </a:t>
            </a:r>
          </a:p>
          <a:p>
            <a:pPr lvl="2"/>
            <a:r>
              <a:rPr lang="de-DE" dirty="0"/>
              <a:t>Keine </a:t>
            </a:r>
            <a:r>
              <a:rPr lang="de-DE" dirty="0" err="1"/>
              <a:t>spin</a:t>
            </a:r>
            <a:r>
              <a:rPr lang="de-DE" dirty="0"/>
              <a:t>-polarisation im k-Raum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Zeitumkehrsymmetrie</a:t>
            </a:r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87A81E01-1CE4-19E9-59E8-3A7EFC8B63A5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269AED8-FD42-EAA9-1976-559141456F4A}"/>
              </a:ext>
            </a:extLst>
          </p:cNvPr>
          <p:cNvSpPr/>
          <p:nvPr/>
        </p:nvSpPr>
        <p:spPr>
          <a:xfrm>
            <a:off x="4427995" y="175364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B8C1F1A-FF68-B257-8811-158F44136B74}"/>
              </a:ext>
            </a:extLst>
          </p:cNvPr>
          <p:cNvSpPr/>
          <p:nvPr/>
        </p:nvSpPr>
        <p:spPr>
          <a:xfrm>
            <a:off x="7994704" y="993689"/>
            <a:ext cx="288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910FFC-A0E6-2B37-64D9-19C11D03AB3B}"/>
              </a:ext>
            </a:extLst>
          </p:cNvPr>
          <p:cNvSpPr/>
          <p:nvPr/>
        </p:nvSpPr>
        <p:spPr>
          <a:xfrm>
            <a:off x="8966704" y="1965991"/>
            <a:ext cx="936000" cy="93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47BB96C-1B81-E2D3-29B9-7096AEB1E9C2}"/>
              </a:ext>
            </a:extLst>
          </p:cNvPr>
          <p:cNvCxnSpPr>
            <a:cxnSpLocks/>
          </p:cNvCxnSpPr>
          <p:nvPr/>
        </p:nvCxnSpPr>
        <p:spPr>
          <a:xfrm flipV="1">
            <a:off x="8966704" y="993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2B74F76-E513-F7C9-FD2A-05B0C41DEDD8}"/>
              </a:ext>
            </a:extLst>
          </p:cNvPr>
          <p:cNvCxnSpPr>
            <a:cxnSpLocks/>
          </p:cNvCxnSpPr>
          <p:nvPr/>
        </p:nvCxnSpPr>
        <p:spPr>
          <a:xfrm flipV="1">
            <a:off x="9902704" y="993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0CFC8E5-7F63-96DF-4D00-E140F38CAFF7}"/>
              </a:ext>
            </a:extLst>
          </p:cNvPr>
          <p:cNvCxnSpPr>
            <a:cxnSpLocks/>
          </p:cNvCxnSpPr>
          <p:nvPr/>
        </p:nvCxnSpPr>
        <p:spPr>
          <a:xfrm flipV="1">
            <a:off x="8966704" y="2898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754494C-5F82-F91E-CDB8-1759D73B9046}"/>
              </a:ext>
            </a:extLst>
          </p:cNvPr>
          <p:cNvCxnSpPr>
            <a:cxnSpLocks/>
          </p:cNvCxnSpPr>
          <p:nvPr/>
        </p:nvCxnSpPr>
        <p:spPr>
          <a:xfrm flipV="1">
            <a:off x="9902704" y="2898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E0952A8-A2B2-9F8F-5EE2-C6916349110C}"/>
              </a:ext>
            </a:extLst>
          </p:cNvPr>
          <p:cNvCxnSpPr>
            <a:cxnSpLocks/>
          </p:cNvCxnSpPr>
          <p:nvPr/>
        </p:nvCxnSpPr>
        <p:spPr>
          <a:xfrm>
            <a:off x="7994703" y="2898689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95D0106-B2DD-A5C6-E306-2A70F0461D5E}"/>
              </a:ext>
            </a:extLst>
          </p:cNvPr>
          <p:cNvCxnSpPr>
            <a:cxnSpLocks/>
          </p:cNvCxnSpPr>
          <p:nvPr/>
        </p:nvCxnSpPr>
        <p:spPr>
          <a:xfrm>
            <a:off x="7994703" y="1965991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C646289-074D-096F-2F32-074333DA5724}"/>
              </a:ext>
            </a:extLst>
          </p:cNvPr>
          <p:cNvCxnSpPr>
            <a:cxnSpLocks/>
          </p:cNvCxnSpPr>
          <p:nvPr/>
        </p:nvCxnSpPr>
        <p:spPr>
          <a:xfrm>
            <a:off x="9902704" y="1965991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111581D-EFD0-8166-E97B-F9F0FCDFF6A9}"/>
              </a:ext>
            </a:extLst>
          </p:cNvPr>
          <p:cNvCxnSpPr>
            <a:cxnSpLocks/>
          </p:cNvCxnSpPr>
          <p:nvPr/>
        </p:nvCxnSpPr>
        <p:spPr>
          <a:xfrm>
            <a:off x="9902703" y="2898689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747FDC58-6A47-C5E1-12FE-97FB9D44DBA3}"/>
              </a:ext>
            </a:extLst>
          </p:cNvPr>
          <p:cNvSpPr/>
          <p:nvPr/>
        </p:nvSpPr>
        <p:spPr>
          <a:xfrm>
            <a:off x="7886692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D48AA21-6FCD-C992-04C6-E49FE3CF0E70}"/>
              </a:ext>
            </a:extLst>
          </p:cNvPr>
          <p:cNvSpPr/>
          <p:nvPr/>
        </p:nvSpPr>
        <p:spPr>
          <a:xfrm>
            <a:off x="8874997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D10F7C7-7423-B88C-4EBB-52396C97DE7A}"/>
              </a:ext>
            </a:extLst>
          </p:cNvPr>
          <p:cNvSpPr/>
          <p:nvPr/>
        </p:nvSpPr>
        <p:spPr>
          <a:xfrm>
            <a:off x="9794691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70F1088-FCA5-8252-AFCF-7E0510B3F3CE}"/>
              </a:ext>
            </a:extLst>
          </p:cNvPr>
          <p:cNvSpPr/>
          <p:nvPr/>
        </p:nvSpPr>
        <p:spPr>
          <a:xfrm>
            <a:off x="10763693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BB02CEB-9E44-6208-6790-88F29DBB9D43}"/>
              </a:ext>
            </a:extLst>
          </p:cNvPr>
          <p:cNvSpPr/>
          <p:nvPr/>
        </p:nvSpPr>
        <p:spPr>
          <a:xfrm>
            <a:off x="7886692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CB0A363-EB26-E720-D8D7-F6BA0A7C04C8}"/>
              </a:ext>
            </a:extLst>
          </p:cNvPr>
          <p:cNvSpPr/>
          <p:nvPr/>
        </p:nvSpPr>
        <p:spPr>
          <a:xfrm>
            <a:off x="8874997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AB7AA47-7FD1-F248-DEAF-8FAB7EE2EDD4}"/>
              </a:ext>
            </a:extLst>
          </p:cNvPr>
          <p:cNvSpPr/>
          <p:nvPr/>
        </p:nvSpPr>
        <p:spPr>
          <a:xfrm>
            <a:off x="9794691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9A7C9E3-7CDA-740B-CB8A-08FF6B5F37EE}"/>
              </a:ext>
            </a:extLst>
          </p:cNvPr>
          <p:cNvSpPr/>
          <p:nvPr/>
        </p:nvSpPr>
        <p:spPr>
          <a:xfrm>
            <a:off x="10763693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C1C8539-D692-476F-8FE4-7D5E9C725A52}"/>
              </a:ext>
            </a:extLst>
          </p:cNvPr>
          <p:cNvSpPr/>
          <p:nvPr/>
        </p:nvSpPr>
        <p:spPr>
          <a:xfrm>
            <a:off x="7886692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573FA2B-FAC1-4299-BB9B-82F1A0DBE5B1}"/>
              </a:ext>
            </a:extLst>
          </p:cNvPr>
          <p:cNvSpPr/>
          <p:nvPr/>
        </p:nvSpPr>
        <p:spPr>
          <a:xfrm>
            <a:off x="8874997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DDA86FDD-596C-8B3F-12DE-939A4B01BBEA}"/>
              </a:ext>
            </a:extLst>
          </p:cNvPr>
          <p:cNvSpPr/>
          <p:nvPr/>
        </p:nvSpPr>
        <p:spPr>
          <a:xfrm>
            <a:off x="9794691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7C4B0E6-47C2-1592-BC81-B4565520800F}"/>
              </a:ext>
            </a:extLst>
          </p:cNvPr>
          <p:cNvSpPr/>
          <p:nvPr/>
        </p:nvSpPr>
        <p:spPr>
          <a:xfrm>
            <a:off x="10763693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AB53EFF-431E-096B-A09E-7D3E5C1660FA}"/>
              </a:ext>
            </a:extLst>
          </p:cNvPr>
          <p:cNvSpPr/>
          <p:nvPr/>
        </p:nvSpPr>
        <p:spPr>
          <a:xfrm>
            <a:off x="7886692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2C7B8E6-B438-648B-D383-88DAE1AA2B6D}"/>
              </a:ext>
            </a:extLst>
          </p:cNvPr>
          <p:cNvSpPr/>
          <p:nvPr/>
        </p:nvSpPr>
        <p:spPr>
          <a:xfrm>
            <a:off x="8874997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483C227-B93C-BABD-574C-F46CE495B448}"/>
              </a:ext>
            </a:extLst>
          </p:cNvPr>
          <p:cNvSpPr/>
          <p:nvPr/>
        </p:nvSpPr>
        <p:spPr>
          <a:xfrm>
            <a:off x="9794691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79985B85-63D4-F85A-6AD2-77B91D5DCA92}"/>
              </a:ext>
            </a:extLst>
          </p:cNvPr>
          <p:cNvSpPr/>
          <p:nvPr/>
        </p:nvSpPr>
        <p:spPr>
          <a:xfrm>
            <a:off x="10763693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94853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2"/>
            <a:r>
              <a:rPr lang="de-DE" dirty="0"/>
              <a:t>Keine 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9784EBF-4597-FAE4-2C47-C1542BDD6712}"/>
              </a:ext>
            </a:extLst>
          </p:cNvPr>
          <p:cNvSpPr/>
          <p:nvPr/>
        </p:nvSpPr>
        <p:spPr>
          <a:xfrm>
            <a:off x="4703277" y="3877455"/>
            <a:ext cx="2916711" cy="2764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FE9A90-0571-D7ED-0E06-907C026F02AB}"/>
              </a:ext>
            </a:extLst>
          </p:cNvPr>
          <p:cNvSpPr/>
          <p:nvPr/>
        </p:nvSpPr>
        <p:spPr>
          <a:xfrm>
            <a:off x="690313" y="3877455"/>
            <a:ext cx="2868639" cy="2880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C15BA07-3AF9-CFB8-016C-7FAF49939DEC}"/>
              </a:ext>
            </a:extLst>
          </p:cNvPr>
          <p:cNvSpPr/>
          <p:nvPr/>
        </p:nvSpPr>
        <p:spPr>
          <a:xfrm>
            <a:off x="690312" y="4932524"/>
            <a:ext cx="2868639" cy="13958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E0A2ABA-20E7-D7BC-F346-F8E2433E160E}"/>
              </a:ext>
            </a:extLst>
          </p:cNvPr>
          <p:cNvSpPr txBox="1"/>
          <p:nvPr/>
        </p:nvSpPr>
        <p:spPr>
          <a:xfrm>
            <a:off x="6072014" y="5959046"/>
            <a:ext cx="551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Zunächst als unkonventionelle AFM/FMs bezeichnet</a:t>
            </a:r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71530E5-1890-066C-7133-E54DE803597F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D2CB20E-5A37-3642-47B1-0170E0F11A6C}"/>
              </a:ext>
            </a:extLst>
          </p:cNvPr>
          <p:cNvSpPr/>
          <p:nvPr/>
        </p:nvSpPr>
        <p:spPr>
          <a:xfrm>
            <a:off x="4427995" y="175373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983BE47-84B3-1054-7C5D-403C89CA2F3B}"/>
              </a:ext>
            </a:extLst>
          </p:cNvPr>
          <p:cNvSpPr/>
          <p:nvPr/>
        </p:nvSpPr>
        <p:spPr>
          <a:xfrm>
            <a:off x="8448460" y="1708026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Keine Spin-polarisation im k-Raum</a:t>
            </a:r>
          </a:p>
        </p:txBody>
      </p:sp>
    </p:spTree>
    <p:extLst>
      <p:ext uri="{BB962C8B-B14F-4D97-AF65-F5344CB8AC3E}">
        <p14:creationId xmlns:p14="http://schemas.microsoft.com/office/powerpoint/2010/main" val="29470957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12794531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Isotrope  entartete Energiebänder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Magnetisierung</a:t>
            </a:r>
          </a:p>
          <a:p>
            <a:pPr lvl="2"/>
            <a:r>
              <a:rPr lang="de-DE" dirty="0"/>
              <a:t>Isotrope aufgeteilte Energiebänder</a:t>
            </a:r>
          </a:p>
          <a:p>
            <a:pPr lvl="2"/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295570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Beschrieben durch zwei entgegengesetzte Spin Gitter verbunden durch </a:t>
            </a:r>
            <a:r>
              <a:rPr lang="de-DE" dirty="0" err="1"/>
              <a:t>Translations</a:t>
            </a:r>
            <a:r>
              <a:rPr lang="de-DE" dirty="0"/>
              <a:t> oder </a:t>
            </a:r>
            <a:r>
              <a:rPr lang="de-DE" dirty="0" err="1"/>
              <a:t>Inversions</a:t>
            </a:r>
            <a:r>
              <a:rPr lang="de-DE" dirty="0"/>
              <a:t> Symmetrie</a:t>
            </a:r>
          </a:p>
          <a:p>
            <a:pPr lvl="2"/>
            <a:r>
              <a:rPr lang="de-DE" dirty="0"/>
              <a:t>Entartete Energiebänder</a:t>
            </a:r>
          </a:p>
          <a:p>
            <a:pPr lvl="3"/>
            <a:r>
              <a:rPr lang="de-DE" dirty="0"/>
              <a:t>Im Limit von verschwindender Spin-Orbital-Kopplung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Charakterisiert durch ein Spin Gitter</a:t>
            </a:r>
          </a:p>
          <a:p>
            <a:pPr lvl="2"/>
            <a:r>
              <a:rPr lang="de-DE" dirty="0"/>
              <a:t>Isotrope Energiebänder</a:t>
            </a:r>
          </a:p>
          <a:p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Beschrieben durch zwei entgegengesetzte Spin Gitter verbunden nur durch </a:t>
            </a:r>
            <a:r>
              <a:rPr lang="de-DE" dirty="0" err="1"/>
              <a:t>Rotations</a:t>
            </a:r>
            <a:r>
              <a:rPr lang="de-DE" dirty="0"/>
              <a:t> Symmetrie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Im Limit SOK -&gt; 0 </a:t>
            </a:r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49230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2"/>
            <a:r>
              <a:rPr lang="de-DE" dirty="0"/>
              <a:t>Keine Zeitumkehrsymmetrie 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der Phasen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Zeitumkehrsymmetrie</a:t>
            </a:r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E0A2ABA-20E7-D7BC-F346-F8E2433E160E}"/>
              </a:ext>
            </a:extLst>
          </p:cNvPr>
          <p:cNvSpPr txBox="1"/>
          <p:nvPr/>
        </p:nvSpPr>
        <p:spPr>
          <a:xfrm>
            <a:off x="6072014" y="5959046"/>
            <a:ext cx="551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Zunächst als unkonventionelle AFM/FMs bezeichnet</a:t>
            </a:r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71530E5-1890-066C-7133-E54DE803597F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D2CB20E-5A37-3642-47B1-0170E0F11A6C}"/>
              </a:ext>
            </a:extLst>
          </p:cNvPr>
          <p:cNvSpPr/>
          <p:nvPr/>
        </p:nvSpPr>
        <p:spPr>
          <a:xfrm>
            <a:off x="4427995" y="175373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983BE47-84B3-1054-7C5D-403C89CA2F3B}"/>
              </a:ext>
            </a:extLst>
          </p:cNvPr>
          <p:cNvSpPr/>
          <p:nvPr/>
        </p:nvSpPr>
        <p:spPr>
          <a:xfrm>
            <a:off x="8448460" y="1708026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Zeitumkehrsymmetrie </a:t>
            </a:r>
          </a:p>
          <a:p>
            <a:pPr lvl="2"/>
            <a:r>
              <a:rPr lang="de-DE" dirty="0"/>
              <a:t>Keine Spin-polarisation im k-Raum</a:t>
            </a:r>
          </a:p>
        </p:txBody>
      </p:sp>
    </p:spTree>
    <p:extLst>
      <p:ext uri="{BB962C8B-B14F-4D97-AF65-F5344CB8AC3E}">
        <p14:creationId xmlns:p14="http://schemas.microsoft.com/office/powerpoint/2010/main" val="34286818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Analogie</a:t>
            </a:r>
          </a:p>
          <a:p>
            <a:endParaRPr lang="de-DE" dirty="0"/>
          </a:p>
          <a:p>
            <a:pPr lvl="1"/>
            <a:r>
              <a:rPr lang="de-DE" dirty="0"/>
              <a:t>Bereits 2009 wurden d-wellen für Magnete aus einer Analogie zu Supraleitern vorhergesagt</a:t>
            </a:r>
          </a:p>
          <a:p>
            <a:endParaRPr lang="de-DE" dirty="0"/>
          </a:p>
          <a:p>
            <a:r>
              <a:rPr lang="de-DE" dirty="0"/>
              <a:t>Weitere Eigenschaften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AHE, wegen aufgeteilter Bänder</a:t>
            </a:r>
          </a:p>
          <a:p>
            <a:pPr lvl="3"/>
            <a:r>
              <a:rPr lang="de-DE" dirty="0"/>
              <a:t>GMR, TMR</a:t>
            </a:r>
          </a:p>
          <a:p>
            <a:pPr lvl="2"/>
            <a:r>
              <a:rPr lang="de-DE" dirty="0"/>
              <a:t>(Beachtung der nichtmagnetischen Atome für die Symmetrien) </a:t>
            </a:r>
          </a:p>
          <a:p>
            <a:pPr lvl="2"/>
            <a:r>
              <a:rPr lang="de-DE" dirty="0"/>
              <a:t>Robuste Zustände</a:t>
            </a:r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87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1"/>
            <a:ext cx="2868639" cy="1883998"/>
          </a:xfrm>
          <a:prstGeom prst="rect">
            <a:avLst/>
          </a:prstGeom>
        </p:spPr>
      </p:pic>
      <p:pic>
        <p:nvPicPr>
          <p:cNvPr id="6" name="Grafik 5" descr="Ein Bild, das Screenshot, Farbigkeit, Diagramm, Kreis enthält.&#10;&#10;Automatisch generierte Beschreibung">
            <a:extLst>
              <a:ext uri="{FF2B5EF4-FFF2-40B4-BE49-F238E27FC236}">
                <a16:creationId xmlns:a16="http://schemas.microsoft.com/office/drawing/2014/main" id="{F76086D5-39AE-DCE1-4CEF-9412711C9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204" y="3284984"/>
            <a:ext cx="3355606" cy="216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315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Vorteile der Beschreibung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Altermagnetische</a:t>
            </a:r>
            <a:r>
              <a:rPr lang="de-DE" dirty="0"/>
              <a:t> Spin Separation ist nur schwach von der relativistischen Spin-Orbit-Kopplung abhängig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Nicht relativistisch</a:t>
            </a:r>
          </a:p>
          <a:p>
            <a:pPr lvl="3"/>
            <a:r>
              <a:rPr lang="de-DE" dirty="0"/>
              <a:t>Spin bleibt eine gute Quantenzahl</a:t>
            </a:r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88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1"/>
            <a:ext cx="2868639" cy="188399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AB6F0DD-2C2B-1985-7A1E-A56F53339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2874477"/>
            <a:ext cx="4363059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141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Erkennungsmerkmale</a:t>
            </a:r>
          </a:p>
          <a:p>
            <a:pPr marL="0" lvl="2" indent="0">
              <a:buNone/>
            </a:pPr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89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0"/>
            <a:ext cx="3407872" cy="223814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D1252CD-5D1E-03A7-8392-34E468C912D0}"/>
              </a:ext>
            </a:extLst>
          </p:cNvPr>
          <p:cNvSpPr txBox="1"/>
          <p:nvPr/>
        </p:nvSpPr>
        <p:spPr>
          <a:xfrm>
            <a:off x="9064086" y="3075465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5569FC8-AFB4-6E29-F9AE-DAB6C6F77C8B}"/>
              </a:ext>
            </a:extLst>
          </p:cNvPr>
          <p:cNvSpPr txBox="1"/>
          <p:nvPr/>
        </p:nvSpPr>
        <p:spPr>
          <a:xfrm>
            <a:off x="3616282" y="493441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106C277-EC72-E9B5-AACA-8BFE0CB1F628}"/>
              </a:ext>
            </a:extLst>
          </p:cNvPr>
          <p:cNvSpPr/>
          <p:nvPr/>
        </p:nvSpPr>
        <p:spPr>
          <a:xfrm>
            <a:off x="551384" y="2564904"/>
            <a:ext cx="5256584" cy="3600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Regeln zur Identifizierung von AM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741BBAB-C589-1F34-A928-5095AC8759D6}"/>
              </a:ext>
            </a:extLst>
          </p:cNvPr>
          <p:cNvSpPr/>
          <p:nvPr/>
        </p:nvSpPr>
        <p:spPr>
          <a:xfrm>
            <a:off x="551383" y="2924943"/>
            <a:ext cx="5256585" cy="20094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Gerade Anzahl magnetischer Atome in der EZ</a:t>
            </a:r>
          </a:p>
          <a:p>
            <a:pPr marL="342900" indent="-342900">
              <a:buAutoNum type="arabicPeriod"/>
            </a:pP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Keine </a:t>
            </a:r>
            <a:r>
              <a:rPr lang="de-DE" dirty="0" err="1">
                <a:solidFill>
                  <a:schemeClr val="tx1"/>
                </a:solidFill>
              </a:rPr>
              <a:t>Inversionsymmetrie</a:t>
            </a:r>
            <a:r>
              <a:rPr lang="de-DE" dirty="0">
                <a:solidFill>
                  <a:schemeClr val="tx1"/>
                </a:solidFill>
              </a:rPr>
              <a:t> zwischen magnetischen Atomen der Untergitter</a:t>
            </a:r>
          </a:p>
          <a:p>
            <a:pPr marL="342900" indent="-342900">
              <a:buAutoNum type="arabicPeriod"/>
            </a:pP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Untergitter durch kristallographische Rotationen verbunden</a:t>
            </a:r>
          </a:p>
        </p:txBody>
      </p:sp>
    </p:spTree>
    <p:extLst>
      <p:ext uri="{BB962C8B-B14F-4D97-AF65-F5344CB8AC3E}">
        <p14:creationId xmlns:p14="http://schemas.microsoft.com/office/powerpoint/2010/main" val="3152084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876BE-A61C-3C47-C87F-E5614865C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327B22-C0F8-7BEB-6BDE-9BE7B5F1B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4440065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His approach was to consider one flipped spin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/>
                  </a:solidFill>
                </a:uFill>
              </a:rPr>
              <a:t>Not</a:t>
            </a:r>
            <a:r>
              <a:rPr lang="en-US" dirty="0"/>
              <a:t> an eigenstate anymore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8CF12D-2A34-9DA2-FFD5-7484587F36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D1C489-0044-830E-6897-7C9E90D5C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EFDA2CE-3319-EDC8-5F2C-08673D4B8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93C65BB7-08B9-7107-F8CB-B364C18CDA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52" y="3051312"/>
            <a:ext cx="3091223" cy="906672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063EA6D5-5ABD-9F3B-6B68-BD5BB1EB7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EAEF1F7-8F7D-3008-40FE-71EDF0A5FEBE}"/>
              </a:ext>
            </a:extLst>
          </p:cNvPr>
          <p:cNvCxnSpPr>
            <a:cxnSpLocks/>
          </p:cNvCxnSpPr>
          <p:nvPr/>
        </p:nvCxnSpPr>
        <p:spPr>
          <a:xfrm flipV="1">
            <a:off x="667206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A59F344-84C1-2106-DBB4-5A387B293E57}"/>
              </a:ext>
            </a:extLst>
          </p:cNvPr>
          <p:cNvCxnSpPr>
            <a:cxnSpLocks/>
          </p:cNvCxnSpPr>
          <p:nvPr/>
        </p:nvCxnSpPr>
        <p:spPr>
          <a:xfrm flipV="1">
            <a:off x="696009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C03C5C1E-EDF1-5E69-2760-ED43C0DD0933}"/>
              </a:ext>
            </a:extLst>
          </p:cNvPr>
          <p:cNvCxnSpPr>
            <a:cxnSpLocks/>
          </p:cNvCxnSpPr>
          <p:nvPr/>
        </p:nvCxnSpPr>
        <p:spPr>
          <a:xfrm flipV="1">
            <a:off x="724812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72250C9-BC2B-F06E-6D8F-78B53ECE73FE}"/>
              </a:ext>
            </a:extLst>
          </p:cNvPr>
          <p:cNvCxnSpPr>
            <a:cxnSpLocks/>
          </p:cNvCxnSpPr>
          <p:nvPr/>
        </p:nvCxnSpPr>
        <p:spPr>
          <a:xfrm flipV="1">
            <a:off x="753616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55F089D-AE52-2573-F9D3-D80E06484C92}"/>
              </a:ext>
            </a:extLst>
          </p:cNvPr>
          <p:cNvCxnSpPr>
            <a:cxnSpLocks/>
          </p:cNvCxnSpPr>
          <p:nvPr/>
        </p:nvCxnSpPr>
        <p:spPr>
          <a:xfrm flipV="1">
            <a:off x="782419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515816A-F33A-3E92-A19E-765404F2B102}"/>
              </a:ext>
            </a:extLst>
          </p:cNvPr>
          <p:cNvCxnSpPr>
            <a:cxnSpLocks/>
          </p:cNvCxnSpPr>
          <p:nvPr/>
        </p:nvCxnSpPr>
        <p:spPr>
          <a:xfrm flipV="1">
            <a:off x="811222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32DC2D8-D3E6-DC69-EC10-B3FD0F9242CD}"/>
              </a:ext>
            </a:extLst>
          </p:cNvPr>
          <p:cNvCxnSpPr>
            <a:cxnSpLocks/>
          </p:cNvCxnSpPr>
          <p:nvPr/>
        </p:nvCxnSpPr>
        <p:spPr>
          <a:xfrm flipV="1">
            <a:off x="840025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4FFB045-2096-AE15-E645-3FB9D2AC5FE5}"/>
              </a:ext>
            </a:extLst>
          </p:cNvPr>
          <p:cNvCxnSpPr>
            <a:cxnSpLocks/>
          </p:cNvCxnSpPr>
          <p:nvPr/>
        </p:nvCxnSpPr>
        <p:spPr>
          <a:xfrm flipV="1">
            <a:off x="868828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DEAD1F92-C55A-9547-D595-25B2256EF28B}"/>
              </a:ext>
            </a:extLst>
          </p:cNvPr>
          <p:cNvCxnSpPr>
            <a:cxnSpLocks/>
          </p:cNvCxnSpPr>
          <p:nvPr/>
        </p:nvCxnSpPr>
        <p:spPr>
          <a:xfrm flipV="1">
            <a:off x="897632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FA9F319-135D-9E28-76DF-0A4A0088C1A6}"/>
              </a:ext>
            </a:extLst>
          </p:cNvPr>
          <p:cNvCxnSpPr>
            <a:cxnSpLocks/>
          </p:cNvCxnSpPr>
          <p:nvPr/>
        </p:nvCxnSpPr>
        <p:spPr>
          <a:xfrm flipV="1">
            <a:off x="926435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F10DD587-C695-5B1D-7449-383773C1DD0B}"/>
              </a:ext>
            </a:extLst>
          </p:cNvPr>
          <p:cNvCxnSpPr>
            <a:cxnSpLocks/>
          </p:cNvCxnSpPr>
          <p:nvPr/>
        </p:nvCxnSpPr>
        <p:spPr>
          <a:xfrm flipV="1">
            <a:off x="955238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D0CFBC4-B18F-4E77-C222-ABC1CD3E8B6C}"/>
              </a:ext>
            </a:extLst>
          </p:cNvPr>
          <p:cNvCxnSpPr>
            <a:cxnSpLocks/>
          </p:cNvCxnSpPr>
          <p:nvPr/>
        </p:nvCxnSpPr>
        <p:spPr>
          <a:xfrm flipV="1">
            <a:off x="984041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99FA9A3F-DD25-C71F-8788-5AF22847DD30}"/>
              </a:ext>
            </a:extLst>
          </p:cNvPr>
          <p:cNvCxnSpPr>
            <a:cxnSpLocks/>
          </p:cNvCxnSpPr>
          <p:nvPr/>
        </p:nvCxnSpPr>
        <p:spPr>
          <a:xfrm flipV="1">
            <a:off x="1012844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825EA7A-DB17-CF8E-384D-CA9BCEEA0275}"/>
              </a:ext>
            </a:extLst>
          </p:cNvPr>
          <p:cNvCxnSpPr>
            <a:cxnSpLocks/>
          </p:cNvCxnSpPr>
          <p:nvPr/>
        </p:nvCxnSpPr>
        <p:spPr>
          <a:xfrm flipV="1">
            <a:off x="1041648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12FCE21-4DB5-90DA-F7CA-F2E0592CD102}"/>
              </a:ext>
            </a:extLst>
          </p:cNvPr>
          <p:cNvCxnSpPr>
            <a:cxnSpLocks/>
          </p:cNvCxnSpPr>
          <p:nvPr/>
        </p:nvCxnSpPr>
        <p:spPr>
          <a:xfrm flipV="1">
            <a:off x="1070451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A272B5F7-457D-DCD6-5648-7B8B884F6642}"/>
              </a:ext>
            </a:extLst>
          </p:cNvPr>
          <p:cNvCxnSpPr>
            <a:cxnSpLocks/>
          </p:cNvCxnSpPr>
          <p:nvPr/>
        </p:nvCxnSpPr>
        <p:spPr>
          <a:xfrm flipV="1">
            <a:off x="1099254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743D3C8-F5F3-B293-0C65-57E9A24DD034}"/>
              </a:ext>
            </a:extLst>
          </p:cNvPr>
          <p:cNvCxnSpPr>
            <a:cxnSpLocks/>
          </p:cNvCxnSpPr>
          <p:nvPr/>
        </p:nvCxnSpPr>
        <p:spPr>
          <a:xfrm flipV="1">
            <a:off x="1128057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CB589469-F1B6-3BD0-2002-C553EF3D44F7}"/>
              </a:ext>
            </a:extLst>
          </p:cNvPr>
          <p:cNvCxnSpPr>
            <a:cxnSpLocks/>
          </p:cNvCxnSpPr>
          <p:nvPr/>
        </p:nvCxnSpPr>
        <p:spPr>
          <a:xfrm flipV="1">
            <a:off x="1156860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DA1A284F-E799-8300-AFFA-847C8EB6FB09}"/>
              </a:ext>
            </a:extLst>
          </p:cNvPr>
          <p:cNvCxnSpPr>
            <a:cxnSpLocks/>
          </p:cNvCxnSpPr>
          <p:nvPr/>
        </p:nvCxnSpPr>
        <p:spPr>
          <a:xfrm flipV="1">
            <a:off x="667206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BAAD34B3-1193-4059-8971-86875E263200}"/>
              </a:ext>
            </a:extLst>
          </p:cNvPr>
          <p:cNvCxnSpPr>
            <a:cxnSpLocks/>
          </p:cNvCxnSpPr>
          <p:nvPr/>
        </p:nvCxnSpPr>
        <p:spPr>
          <a:xfrm flipV="1">
            <a:off x="696009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AA41C5C4-AD11-DB55-60AE-DB508DBF40C9}"/>
              </a:ext>
            </a:extLst>
          </p:cNvPr>
          <p:cNvCxnSpPr>
            <a:cxnSpLocks/>
          </p:cNvCxnSpPr>
          <p:nvPr/>
        </p:nvCxnSpPr>
        <p:spPr>
          <a:xfrm flipV="1">
            <a:off x="724812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8B7269C4-CAFF-7B3A-2163-9198526DEE51}"/>
              </a:ext>
            </a:extLst>
          </p:cNvPr>
          <p:cNvCxnSpPr>
            <a:cxnSpLocks/>
          </p:cNvCxnSpPr>
          <p:nvPr/>
        </p:nvCxnSpPr>
        <p:spPr>
          <a:xfrm flipV="1">
            <a:off x="753616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22ACE80-AEF3-57E2-22B7-B6E4CB4FE544}"/>
              </a:ext>
            </a:extLst>
          </p:cNvPr>
          <p:cNvCxnSpPr>
            <a:cxnSpLocks/>
          </p:cNvCxnSpPr>
          <p:nvPr/>
        </p:nvCxnSpPr>
        <p:spPr>
          <a:xfrm flipV="1">
            <a:off x="782419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7FA18A9-967F-C5CE-6004-70AAA1C92CBA}"/>
              </a:ext>
            </a:extLst>
          </p:cNvPr>
          <p:cNvCxnSpPr>
            <a:cxnSpLocks/>
          </p:cNvCxnSpPr>
          <p:nvPr/>
        </p:nvCxnSpPr>
        <p:spPr>
          <a:xfrm flipV="1">
            <a:off x="811222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B3863268-4FCA-1BF7-F762-F267A33B0C7C}"/>
              </a:ext>
            </a:extLst>
          </p:cNvPr>
          <p:cNvCxnSpPr>
            <a:cxnSpLocks/>
          </p:cNvCxnSpPr>
          <p:nvPr/>
        </p:nvCxnSpPr>
        <p:spPr>
          <a:xfrm flipV="1">
            <a:off x="840025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F4A1B36-2E04-3857-AD13-0D64F81DC244}"/>
              </a:ext>
            </a:extLst>
          </p:cNvPr>
          <p:cNvCxnSpPr>
            <a:cxnSpLocks/>
          </p:cNvCxnSpPr>
          <p:nvPr/>
        </p:nvCxnSpPr>
        <p:spPr>
          <a:xfrm flipV="1">
            <a:off x="868828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079B7F30-EB01-A164-92CC-814EABB566E3}"/>
              </a:ext>
            </a:extLst>
          </p:cNvPr>
          <p:cNvCxnSpPr>
            <a:cxnSpLocks/>
          </p:cNvCxnSpPr>
          <p:nvPr/>
        </p:nvCxnSpPr>
        <p:spPr>
          <a:xfrm>
            <a:off x="8972490" y="3346886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BEB932F2-1C83-9C3A-A060-CC3126A9327C}"/>
              </a:ext>
            </a:extLst>
          </p:cNvPr>
          <p:cNvCxnSpPr>
            <a:cxnSpLocks/>
          </p:cNvCxnSpPr>
          <p:nvPr/>
        </p:nvCxnSpPr>
        <p:spPr>
          <a:xfrm flipV="1">
            <a:off x="926435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ED4E415A-0AB7-A62A-B5EB-65010FDE55A7}"/>
              </a:ext>
            </a:extLst>
          </p:cNvPr>
          <p:cNvCxnSpPr>
            <a:cxnSpLocks/>
          </p:cNvCxnSpPr>
          <p:nvPr/>
        </p:nvCxnSpPr>
        <p:spPr>
          <a:xfrm flipV="1">
            <a:off x="955238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4F5FBB76-D6EC-FC2F-5A07-BE5845EA44A0}"/>
              </a:ext>
            </a:extLst>
          </p:cNvPr>
          <p:cNvCxnSpPr>
            <a:cxnSpLocks/>
          </p:cNvCxnSpPr>
          <p:nvPr/>
        </p:nvCxnSpPr>
        <p:spPr>
          <a:xfrm flipV="1">
            <a:off x="984041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879AF5E-438C-4E8A-A708-C6ECCB45E977}"/>
              </a:ext>
            </a:extLst>
          </p:cNvPr>
          <p:cNvCxnSpPr>
            <a:cxnSpLocks/>
          </p:cNvCxnSpPr>
          <p:nvPr/>
        </p:nvCxnSpPr>
        <p:spPr>
          <a:xfrm flipV="1">
            <a:off x="1012844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8A5E28BF-3243-0CFA-06DA-6CC7D26D8263}"/>
              </a:ext>
            </a:extLst>
          </p:cNvPr>
          <p:cNvCxnSpPr>
            <a:cxnSpLocks/>
          </p:cNvCxnSpPr>
          <p:nvPr/>
        </p:nvCxnSpPr>
        <p:spPr>
          <a:xfrm flipV="1">
            <a:off x="1041648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611606B-BF38-DDF7-FC58-9A4561C6E03F}"/>
              </a:ext>
            </a:extLst>
          </p:cNvPr>
          <p:cNvCxnSpPr>
            <a:cxnSpLocks/>
          </p:cNvCxnSpPr>
          <p:nvPr/>
        </p:nvCxnSpPr>
        <p:spPr>
          <a:xfrm flipV="1">
            <a:off x="1070451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DD9E0D53-F0E3-C767-40FD-56F6F1E50B5F}"/>
              </a:ext>
            </a:extLst>
          </p:cNvPr>
          <p:cNvCxnSpPr>
            <a:cxnSpLocks/>
          </p:cNvCxnSpPr>
          <p:nvPr/>
        </p:nvCxnSpPr>
        <p:spPr>
          <a:xfrm flipV="1">
            <a:off x="1099254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878A7BBF-EFA3-2D6D-90F6-DBD0969090A6}"/>
              </a:ext>
            </a:extLst>
          </p:cNvPr>
          <p:cNvCxnSpPr>
            <a:cxnSpLocks/>
          </p:cNvCxnSpPr>
          <p:nvPr/>
        </p:nvCxnSpPr>
        <p:spPr>
          <a:xfrm flipV="1">
            <a:off x="1128057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4E5CB6CB-B063-2DDD-F57A-2886E52849E4}"/>
              </a:ext>
            </a:extLst>
          </p:cNvPr>
          <p:cNvCxnSpPr>
            <a:cxnSpLocks/>
          </p:cNvCxnSpPr>
          <p:nvPr/>
        </p:nvCxnSpPr>
        <p:spPr>
          <a:xfrm flipV="1">
            <a:off x="1156860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fik 61">
            <a:extLst>
              <a:ext uri="{FF2B5EF4-FFF2-40B4-BE49-F238E27FC236}">
                <a16:creationId xmlns:a16="http://schemas.microsoft.com/office/drawing/2014/main" id="{3AE542FD-9BF6-1B4F-4F25-B2A79DFE154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769" y="3937710"/>
            <a:ext cx="208762" cy="114286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BC9852AE-7050-5DA2-4F00-8E7F8F73757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638" y="2417359"/>
            <a:ext cx="239238" cy="254476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0926ADE6-DF48-66A9-3D5A-469A956F3D9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75" y="3487374"/>
            <a:ext cx="337345" cy="2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441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3"/>
            <a:r>
              <a:rPr lang="de-DE" dirty="0"/>
              <a:t>Robust zu externen Felder</a:t>
            </a:r>
          </a:p>
          <a:p>
            <a:pPr lvl="3"/>
            <a:r>
              <a:rPr lang="de-DE" dirty="0"/>
              <a:t>Keine Streufelder</a:t>
            </a:r>
          </a:p>
          <a:p>
            <a:pPr lvl="2"/>
            <a:r>
              <a:rPr lang="de-DE" dirty="0"/>
              <a:t>Isotrope  entartete Energiebänder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Magnetisierung</a:t>
            </a:r>
          </a:p>
          <a:p>
            <a:pPr lvl="2"/>
            <a:r>
              <a:rPr lang="de-DE" dirty="0"/>
              <a:t>Isotrope aufgeteilte Energiebänder</a:t>
            </a:r>
          </a:p>
          <a:p>
            <a:pPr lvl="3"/>
            <a:r>
              <a:rPr lang="de-DE" dirty="0"/>
              <a:t>Magnet-Transport-Effekte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A675C80-3B22-1C9F-8810-555C0657F769}"/>
              </a:ext>
            </a:extLst>
          </p:cNvPr>
          <p:cNvSpPr/>
          <p:nvPr/>
        </p:nvSpPr>
        <p:spPr>
          <a:xfrm>
            <a:off x="765598" y="4683072"/>
            <a:ext cx="2858194" cy="295822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3AAD4E61-AA8A-5C93-1E06-8C78935E861F}"/>
              </a:ext>
            </a:extLst>
          </p:cNvPr>
          <p:cNvSpPr/>
          <p:nvPr/>
        </p:nvSpPr>
        <p:spPr>
          <a:xfrm>
            <a:off x="765598" y="4978894"/>
            <a:ext cx="2858194" cy="785990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2E431A0-3D8B-D5F1-3175-5B9FDEA9B94B}"/>
              </a:ext>
            </a:extLst>
          </p:cNvPr>
          <p:cNvSpPr/>
          <p:nvPr/>
        </p:nvSpPr>
        <p:spPr>
          <a:xfrm>
            <a:off x="4666902" y="4683071"/>
            <a:ext cx="3107697" cy="808585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5B58188-23C7-13A6-AA09-0ED23D02CD39}"/>
              </a:ext>
            </a:extLst>
          </p:cNvPr>
          <p:cNvSpPr/>
          <p:nvPr/>
        </p:nvSpPr>
        <p:spPr>
          <a:xfrm>
            <a:off x="4661255" y="5491657"/>
            <a:ext cx="3118990" cy="273227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89570F2-0E60-F40E-8052-17C1566F994A}"/>
              </a:ext>
            </a:extLst>
          </p:cNvPr>
          <p:cNvSpPr/>
          <p:nvPr/>
        </p:nvSpPr>
        <p:spPr>
          <a:xfrm>
            <a:off x="8505238" y="4683072"/>
            <a:ext cx="3107697" cy="295822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E777996D-9573-2F5B-8FCC-826D0940E71A}"/>
              </a:ext>
            </a:extLst>
          </p:cNvPr>
          <p:cNvSpPr/>
          <p:nvPr/>
        </p:nvSpPr>
        <p:spPr>
          <a:xfrm>
            <a:off x="8505238" y="5491657"/>
            <a:ext cx="3107697" cy="538338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C9269DB-E0DF-23EF-80ED-2FC65B6661E7}"/>
              </a:ext>
            </a:extLst>
          </p:cNvPr>
          <p:cNvSpPr/>
          <p:nvPr/>
        </p:nvSpPr>
        <p:spPr>
          <a:xfrm>
            <a:off x="8505238" y="4978894"/>
            <a:ext cx="3107697" cy="512763"/>
          </a:xfrm>
          <a:prstGeom prst="rect">
            <a:avLst/>
          </a:prstGeom>
          <a:solidFill>
            <a:srgbClr val="FFC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52867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8112472" cy="4103985"/>
          </a:xfrm>
        </p:spPr>
        <p:txBody>
          <a:bodyPr/>
          <a:lstStyle/>
          <a:p>
            <a:r>
              <a:rPr lang="de-DE" dirty="0"/>
              <a:t>Vorteile/Einfluss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Anomaler Hall Effekt/GMR/TMR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Robust, weil keine Magnetisierung</a:t>
            </a:r>
          </a:p>
          <a:p>
            <a:pPr lvl="3"/>
            <a:r>
              <a:rPr lang="de-DE" dirty="0"/>
              <a:t>keine </a:t>
            </a:r>
            <a:r>
              <a:rPr lang="de-DE" dirty="0" err="1"/>
              <a:t>Streumagentisierung</a:t>
            </a:r>
            <a:r>
              <a:rPr lang="de-DE" dirty="0"/>
              <a:t> (aufwendiges SAFS(GMR-Stacks) im Moment)</a:t>
            </a:r>
          </a:p>
          <a:p>
            <a:pPr lvl="2"/>
            <a:endParaRPr lang="de-DE" dirty="0"/>
          </a:p>
          <a:p>
            <a:pPr lvl="2"/>
            <a:r>
              <a:rPr lang="de-DE" dirty="0" err="1"/>
              <a:t>Spinwellen</a:t>
            </a:r>
            <a:r>
              <a:rPr lang="de-DE" dirty="0"/>
              <a:t> im </a:t>
            </a:r>
            <a:r>
              <a:rPr lang="de-DE" dirty="0" err="1"/>
              <a:t>THz</a:t>
            </a:r>
            <a:r>
              <a:rPr lang="de-DE" dirty="0"/>
              <a:t>-Bereich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Spin Dynamik im ps-Bereich (FM </a:t>
            </a:r>
            <a:r>
              <a:rPr lang="el-GR" dirty="0"/>
              <a:t>μ</a:t>
            </a:r>
            <a:r>
              <a:rPr lang="de-DE" dirty="0"/>
              <a:t>s-Bereich)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„einfache“ Symmetrie Klassifizierung erlaubt Folgerung der beobachteten Eigenschaften</a:t>
            </a:r>
          </a:p>
          <a:p>
            <a:pPr lvl="3"/>
            <a:r>
              <a:rPr lang="de-DE" dirty="0"/>
              <a:t>Relativistische Effekt nicht nötig aber addierbar</a:t>
            </a:r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91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5" name="Grafik 4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AE382EB-3ED0-D0A1-3451-6BAF1F2AE0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0"/>
            <a:ext cx="3407872" cy="223814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EC8A4C3-E360-EAE3-9390-E229D22FDB7F}"/>
              </a:ext>
            </a:extLst>
          </p:cNvPr>
          <p:cNvSpPr txBox="1"/>
          <p:nvPr/>
        </p:nvSpPr>
        <p:spPr>
          <a:xfrm>
            <a:off x="9064086" y="3075465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DEB98F-6F23-2888-1D70-2A185C7A1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280" y="627413"/>
            <a:ext cx="4363059" cy="16575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D27C7FB-D4E7-5807-9556-0B831DD61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7703" y="627413"/>
            <a:ext cx="1939473" cy="229753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B5D0CCE-4225-E931-CCAE-2AD681279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4265" y="3482079"/>
            <a:ext cx="2304256" cy="2689121"/>
          </a:xfrm>
          <a:prstGeom prst="rect">
            <a:avLst/>
          </a:prstGeom>
        </p:spPr>
      </p:pic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DAC2CA59-DA8F-1DC4-BAE8-30A522A508BE}"/>
              </a:ext>
            </a:extLst>
          </p:cNvPr>
          <p:cNvSpPr/>
          <p:nvPr/>
        </p:nvSpPr>
        <p:spPr>
          <a:xfrm>
            <a:off x="7974265" y="3429000"/>
            <a:ext cx="209967" cy="2160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646A9AA-F274-E3AC-F2E1-AE1806E6B7CB}"/>
              </a:ext>
            </a:extLst>
          </p:cNvPr>
          <p:cNvSpPr txBox="1"/>
          <p:nvPr/>
        </p:nvSpPr>
        <p:spPr>
          <a:xfrm>
            <a:off x="8281095" y="6164285"/>
            <a:ext cx="26132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R.A.Duine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Nature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14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217-219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(2018)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3DAEE62-5BA6-EA26-0F3C-C1B58D872DD5}"/>
              </a:ext>
            </a:extLst>
          </p:cNvPr>
          <p:cNvSpPr/>
          <p:nvPr/>
        </p:nvSpPr>
        <p:spPr>
          <a:xfrm>
            <a:off x="6799046" y="2204864"/>
            <a:ext cx="888851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37785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Ausblick</a:t>
            </a:r>
          </a:p>
          <a:p>
            <a:pPr marL="0" lvl="2" indent="0">
              <a:buNone/>
            </a:pPr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92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D1252CD-5D1E-03A7-8392-34E468C912D0}"/>
              </a:ext>
            </a:extLst>
          </p:cNvPr>
          <p:cNvSpPr txBox="1"/>
          <p:nvPr/>
        </p:nvSpPr>
        <p:spPr>
          <a:xfrm>
            <a:off x="8517266" y="5517232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1E2E8F9-7C93-9E4B-2124-5A6A3F97E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016732"/>
            <a:ext cx="5868219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238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2363,705"/>
  <p:tag name="OUTPUTTYPE" val="PNG"/>
  <p:tag name="IGUANATEXVERSION" val="161"/>
  <p:tag name="LATEXADDIN" val="\documentclass{article}&#10;\usepackage{amsmath}&#10;\pagestyle{empty}&#10;\begin{document}&#10;&#10;&#10;\begin{align*}&#10;\left[ \hat{S}_i^x,\hat{S}_j^y \right] = \text{i}\hat{S}_i^y  \delta_{i,j}  \qquad + \text{cyclic permutation}&#10;\end{align*}&#10;&#10;\end{document}"/>
  <p:tag name="IGUANATEXSIZE" val="20"/>
  <p:tag name="IGUANATEXCURSOR" val="20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8,9313"/>
  <p:tag name="ORIGINALWIDTH" val="2772,404"/>
  <p:tag name="OUTPUTTYPE" val="PNG"/>
  <p:tag name="IGUANATEXVERSION" val="162"/>
  <p:tag name="LATEXADDIN" val="\documentclass{article}&#10;\usepackage{amsmath}&#10;\pagestyle{empty}&#10;\begin{document}&#10;&#10;\begin{align*}&#10;\mathcal{H}|0\rangle &amp;= - \sum_{i\neq j} J \cdot \left( \frac{1}{2} \left\{ \hat{S}_i^+ \hat{S}_j^- +\hat{S}_i^- \hat{S}_j^+\right\} + \hat{S}_i^z  \hat{S}_j^z \right)|0\rangle\\&#10;&amp;=0 - J N \cdot S^2|0\rangle = E_0 |0\rangle&#10;\end{align*}&#10;&#10;&#10;\end{document}"/>
  <p:tag name="IGUANATEXSIZE" val="20"/>
  <p:tag name="IGUANATEXCURSOR" val="280"/>
  <p:tag name="TRANSPARENCY" val="Wahr"/>
  <p:tag name="COLORHEX" val="000000"/>
  <p:tag name="LATEXENGINEID" val="0"/>
  <p:tag name="TEMPFOLDER" val="c:\temp\"/>
  <p:tag name="LATEXFORMHEIGHT" val="320"/>
  <p:tag name="LATEXFORMWIDTH" val="1024,8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14,661"/>
  <p:tag name="ORIGINALWIDTH" val="4918,635"/>
  <p:tag name="OUTPUTTYPE" val="PNG"/>
  <p:tag name="IGUANATEXVERSION" val="162"/>
  <p:tag name="LATEXADDIN" val="\documentclass{article}&#10;\usepackage{amsmath}&#10;\newcommand*{\op}[1]{\hat{#1}}&#10;\pagestyle{empty}&#10;&#10;\begin{document}&#10;&#10;\begin{align*}&#10;         \left[\op{S}_j^+, \op{S}_k^-\right] &amp;= &#10;         \left[\sqrt{2S - \op{a}_j^\dagger\op{a}_j } \cdot  \op{a}_j, \op{a}_k^\dagger \cdot \sqrt{2S - \op{a}_k^\dagger\op{a}_k } \right]\\&#10;        &amp;\overset{k\neq j}{=} \sqrt{2S - \op{a}_j^\dagger\op{a}_j } \left[ \op{a}_j, \op{a}_k^\dagger\right]\sqrt{2S - \op{a}_k^\dagger\op{a}_k } + \left[\sqrt{2S - \op{a}_j^\dagger\op{a}_j } , \op{a}_k^\dagger \right] \op{a}_j \sqrt{2S - \op{a}_k^\dagger\op{a}_k } \\&#10;        &amp;+ \op{a}_k^\dagger \sqrt{2S - \op{a}_j^\dagger\op{a}_j } \left[ \op{a}_j ,\sqrt{2S - \op{a}_k^\dagger\op{a}_k }  \right] + \op{a}_k^\dagger \left[\sqrt{2S - \op{a}_j^\dagger\op{a}_j } , \sqrt{2S - \op{a}_k^\dagger\op{a}_k }\right]\op{a}_j\\&#10;        &amp;= 0\\&#10;         &amp;\overset{k = j}{=} \left(\sqrt{2S - \op{a}_j^\dagger\op{a}_j } \cdot  \op{a}_j \cdot \op{a}_j^\dagger \cdot \sqrt{2S - \op{a}_j^\dagger\op{a}_j } \right) &#10;         - \left( \op{a}_j^\dagger \cdot \sqrt{2S - \op{a}_j^\dagger\op{a}_j }  \cdot \sqrt{2S - \op{a}_j^\dagger\op{a}_j } \cdot  \op{a}_j\right)\\         &#10;         &amp;=\left(\sqrt{2S - \op{a}_j^\dagger\op{a}_j } \cdot  \left( \op{a}_j^\dagger \op{a}_j +1\right)\cdot \sqrt{2S - \op{a}_j^\dagger\op{a}_j } \right) &#10;         - \left( \op{a}_j^\dagger \cdot \left(2S - \op{a}_j^\dagger\op{a}_j \right)  \cdot  \op{a}_j\right)\\&#10;         &amp;=\left(   \op{a}_j^\dagger \op{a}_j +1\right)\cdot \left(2S - \op{a}_j^\dagger\op{a}_j \right) &#10;         - \left( \op{a}_j^\dagger  \op{a}_j \cdot \left(2S - (\op{a}_j^\dagger\op{a}_j -1 )\right)  \right)\\&#10;         &amp;=\left(   \op{a}_j^\dagger \op{a}_j +1\right)\cdot \left(2S - \op{a}_j^\dagger\op{a}_j \right) &#10;         - \op{a}_j^\dagger  \op{a}_j \cdot \left(2S - \op{a}_j^\dagger\op{a}_j +1 \right)  \\&#10;         &amp;=\left(   \op{a}_j^\dagger \op{a}_j +1\right)\cdot \left(2S - \op{a}_j^\dagger\op{a}_j \right) &#10;          = \left(2S - \op{a}_j^\dagger\op{a}_j \right)  - \op{a}_j^\dagger  \op{a}_j &#10;          = 2 \cdot \left(S - \op{a}_j^\dagger\op{a}_j \right)  &#10;        =         \delta_{j,k} \cdot 2 \cdot \op{S}_j^z&#10;\end{align*}&#10;&#10;&#10;\end{document}"/>
  <p:tag name="IGUANATEXSIZE" val="20"/>
  <p:tag name="IGUANATEXCURSOR" val="1977"/>
  <p:tag name="TRANSPARENCY" val="Wahr"/>
  <p:tag name="COLORHEX" val="000000"/>
  <p:tag name="LATEXENGINEID" val="0"/>
  <p:tag name="TEMPFOLDER" val="c:\temp\"/>
  <p:tag name="LATEXFORMHEIGHT" val="476,25"/>
  <p:tag name="LATEXFORMWIDTH" val="1167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8,616"/>
  <p:tag name="ORIGINALWIDTH" val="2955,38"/>
  <p:tag name="OUTPUTTYPE" val="PNG"/>
  <p:tag name="IGUANATEXVERSION" val="161"/>
  <p:tag name="LATEXADDIN" val="\documentclass{article}&#10;\usepackage{amsmath}&#10;\pagestyle{empty}&#10;\begin{document}&#10;&#10;\begin{align*}&#10;\mathcal{H} &amp;= - \sum_{i \neq j} J_{i,j} \cdot \hat{S}_i \cdot \hat{S}_j\\&#10; &amp;= - \sum_{i\neq j} J_{i,j} \cdot \left( \frac{1}{2} \left\{ \hat{S}_i^+ \hat{S}_j^- +\hat{S}_i^- \hat{S}_j^+\right\} + \hat{S}_i^z  \hat{S}_j^z \right)\\&#10; &amp;= - \sum_{i\neq j} J_{i,j} \cdot \left( S \left\{ \hat{a}_i \hat{a}_j^\dagger +\hat{a}_i^\dagger \hat{a}_j\right\} + \left(S-\hat{n}_i\right)  \left(S-\hat{n}_j\right) \right)\\&#10;\end{align*}&#10;&#10;&#10;\end{document}"/>
  <p:tag name="IGUANATEXSIZE" val="20"/>
  <p:tag name="IGUANATEXCURSOR" val="489"/>
  <p:tag name="TRANSPARENCY" val="Wahr"/>
  <p:tag name="LATEXENGINEID" val="0"/>
  <p:tag name="TEMPFOLDER" val="c:\temp\"/>
  <p:tag name="LATEXFORMHEIGHT" val="377,4"/>
  <p:tag name="LATEXFORMWIDTH" val="385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74,99"/>
  <p:tag name="ORIGINALWIDTH" val="3452,569"/>
  <p:tag name="OUTPUTTYPE" val="PNG"/>
  <p:tag name="IGUANATEXVERSION" val="162"/>
  <p:tag name="LATEXADDIN" val="\documentclass{article}&#10;\usepackage{amsmath}&#10;\pagestyle{empty}&#10;\begin{document}&#10;&#10;\begin{align*}&#10;\mathcal{H} &amp;= - \sum_{i \neq j} J \cdot \hat{S}_i \cdot \hat{S}_j\\&#10; &amp;= - \sum_{i\neq j} J \cdot \left( \frac{1}{2} \left\{ \hat{S}_i^+ \hat{S}_j^- +\hat{S}_i^- \hat{S}_j^+\right\} + \hat{S}_i^z  \hat{S}_j^z \right)\\&#10; &amp;= - \sum_{i\neq j} J \cdot \left( S \left\{ \hat{a}_i \hat{a}_j^\dagger +\hat{a}_i^\dagger \hat{a}_j\right\} + \left(S-\hat{n}_i\right)  \left(S-\hat{n}_j\right) \right)\\&#10; &amp;= - \frac{NJS^2}{2}-\sum_{i\neq j} JS \cdot  \left\{ \hat{a}_j^\dagger \hat{a}_i  +\hat{a}_i^\dagger \hat{a}_j\right\} + JS\sum_i\hat{n}_i + \underbrace{\sum_{ij} J \hat{n}_i\hat{n}_j}_{\approx 0} \\&#10; &amp;\approx - \frac{NJS^2}{2}-\sum_{i\neq j} JS \cdot  \left\{ \hat{a}_j^\dagger \hat{a}_i  +\hat{a}_i^\dagger \hat{a}_j\right\} + JS\sum_i\hat{n}_i \\&#10;\end{align*}&#10;&#10;&#10;\end{document}"/>
  <p:tag name="IGUANATEXSIZE" val="20"/>
  <p:tag name="IGUANATEXCURSOR" val="68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5,4556"/>
  <p:tag name="ORIGINALWIDTH" val="2761,155"/>
  <p:tag name="OUTPUTTYPE" val="PNG"/>
  <p:tag name="IGUANATEXVERSION" val="161"/>
  <p:tag name="LATEXADDIN" val="\documentclass{article}&#10;\usepackage{amsmath}&#10;\pagestyle{empty}&#10;\begin{document}&#10;&#10;\begin{align*}&#10;\mathcal{H}  &amp;\approx - \frac{NJS^2}{2}-\sum_{i\neq j} JS \cdot  \left\{ \hat{a}_j^\dagger \hat{a}_i  +\hat{a}_i^\dagger \hat{a}_j\right\} + JS\sum_i\hat{n}_i \\&#10;\end{align*}&#10;&#10;&#10;\end{document}"/>
  <p:tag name="IGUANATEXSIZE" val="20"/>
  <p:tag name="IGUANATEXCURSOR" val="108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7,814"/>
  <p:tag name="ORIGINALWIDTH" val="3439,82"/>
  <p:tag name="OUTPUTTYPE" val="PNG"/>
  <p:tag name="IGUANATEXVERSION" val="161"/>
  <p:tag name="LATEXADDIN" val="\documentclass{article}&#10;\usepackage{amsmath}&#10;\pagestyle{empty}&#10;\begin{document}&#10;&#10;\begin{align*}&#10;\text{i}\hbar \frac{\partial}{\partial t} \hat{a}_n &amp;=  \left[ \mathcal{H}, \hat{a}_n\right]\\&#10;&amp;= 0 - \sum_{i\neq j} JS \left\{ \left[\hat{a}_j^\dagger\hat{a}_i , \hat{a}_n \right] + \left[\hat{a}_i^\dagger\hat{a}_j , \hat{a}_n \right]\right\}+ JS \sum_i \left[\hat{n}_i,\hat{a}_n\right]\\&#10;&amp;= 0 - \sum_{i\neq j} JS \left\{ -\delta_{jn} \hat{a}_i   -\delta_{in} \hat{a}_j\right\}+ JS \sum_i -\delta_{in} \hat{a}_i\\&#10;&amp;=  -  JS \left\{ -\sum_{i\neq j} \delta_{jn} \hat{a}_i   -\sum_{i\neq j} \delta_{in} \hat{a}_j\right\}+ JS \sum_i -\delta_{in} \hat{a}_i\\&#10;\end{align*}&#10;&#10;&#10;&#10;\end{document}"/>
  <p:tag name="IGUANATEXSIZE" val="20"/>
  <p:tag name="IGUANATEXCURSOR" val="650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4,822"/>
  <p:tag name="ORIGINALWIDTH" val="2389,951"/>
  <p:tag name="OUTPUTTYPE" val="PNG"/>
  <p:tag name="IGUANATEXVERSION" val="162"/>
  <p:tag name="LATEXADDIN" val="\documentclass{article}&#10;\usepackage{amsmath}&#10;\pagestyle{empty}&#10;\begin{document}&#10;&#10;\begin{align*}&#10;\text{i}\hbar \frac{\partial}{\partial t} \hat{a}_n &amp;=  \ldots\\&#10;&amp;=  -  JS \left\{ -\sum_{i}  \hat{a}_i   -\sum_{ j} \hat{a}_j\right\}- JS \hat{a}_n\\&#10;&amp;=    2JS \sum_{i}  \hat{a}_i - JS \hat{a}_n\\&#10;&amp;=    JS \sum_{i}  \hat{a}_i\left(2- \delta_{in}\right) \\&#10;\end{align*}&#10;&#10;&#10;&#10;\end{document}"/>
  <p:tag name="IGUANATEXSIZE" val="20"/>
  <p:tag name="IGUANATEXCURSOR" val="158"/>
  <p:tag name="TRANSPARENCY" val="Wahr"/>
  <p:tag name="COLORHEX" val="000000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32,7334"/>
  <p:tag name="OUTPUTTYPE" val="PNG"/>
  <p:tag name="IGUANATEXVERSION" val="162"/>
  <p:tag name="LATEXADDIN" val="\documentclass{article}&#10;\usepackage{amsmath}&#10;\pagestyle{empty}&#10;\begin{document}&#10;&#10;\begin{align*}&#10;E_0&#10;\end{align*}&#10;&#10;&#10;\end{document}"/>
  <p:tag name="IGUANATEXSIZE" val="20"/>
  <p:tag name="IGUANATEXCURSOR" val="11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5,4556"/>
  <p:tag name="ORIGINALWIDTH" val="2761,155"/>
  <p:tag name="OUTPUTTYPE" val="PNG"/>
  <p:tag name="IGUANATEXVERSION" val="161"/>
  <p:tag name="LATEXADDIN" val="\documentclass{article}&#10;\usepackage{amsmath}&#10;\pagestyle{empty}&#10;\begin{document}&#10;&#10;\begin{align*}&#10;\mathcal{H}  &amp;\approx - \frac{NJS^2}{2}-\sum_{i\neq j} JS \cdot  \left\{ \hat{a}_j^\dagger \hat{a}_i  +\hat{a}_i^\dagger \hat{a}_j\right\} + JS\sum_i\hat{n}_i \\&#10;\end{align*}&#10;&#10;&#10;\end{document}"/>
  <p:tag name="IGUANATEXSIZE" val="20"/>
  <p:tag name="IGUANATEXCURSOR" val="108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4,822"/>
  <p:tag name="ORIGINALWIDTH" val="2389,951"/>
  <p:tag name="OUTPUTTYPE" val="PNG"/>
  <p:tag name="IGUANATEXVERSION" val="162"/>
  <p:tag name="LATEXADDIN" val="\documentclass{article}&#10;\usepackage{amsmath}&#10;\pagestyle{empty}&#10;\begin{document}&#10;&#10;\begin{align*}&#10;\text{i}\hbar \frac{\partial}{\partial t} \hat{a}_n &amp;=  \ldots\\&#10;&amp;=  -  JS \left\{ -\sum_{i}  \hat{a}_i   -\sum_{ j} \hat{a}_j\right\}- JS \hat{a}_n\\&#10;&amp;=    2JS \sum_{i}  \hat{a}_i - JS \hat{a}_n\\&#10;&amp;=    JS \sum_{i}  \hat{a}_i\left(2- \delta_{in}\right) \\&#10;\end{align*}&#10;&#10;&#10;&#10;\end{document}"/>
  <p:tag name="IGUANATEXSIZE" val="20"/>
  <p:tag name="IGUANATEXCURSOR" val="158"/>
  <p:tag name="TRANSPARENCY" val="Wahr"/>
  <p:tag name="COLORHEX" val="000000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73,791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j \hat{a}_{j} \exp(-\text{i} \vec{k} \vec{r}_{j}),\\&#10;    \hat{a}^\dagger(\vec{k}) &amp;= \frac{1}{\sqrt{N}} \sum_j \hat{a}^\dagger_{j} \exp(\text{i} \vec{k} \vec{r}_{j}).&#10;\end{align*}&#10;&#10;&#10;\end{document}"/>
  <p:tag name="IGUANATEXSIZE" val="16"/>
  <p:tag name="IGUANATEXCURSOR" val="22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5,4556"/>
  <p:tag name="ORIGINALWIDTH" val="2761,155"/>
  <p:tag name="OUTPUTTYPE" val="PNG"/>
  <p:tag name="IGUANATEXVERSION" val="161"/>
  <p:tag name="LATEXADDIN" val="\documentclass{article}&#10;\usepackage{amsmath}&#10;\pagestyle{empty}&#10;\begin{document}&#10;&#10;\begin{align*}&#10;\mathcal{H}  &amp;\approx - \frac{NJS^2}{2}-\sum_{i\neq j} JS \cdot  \left\{ \hat{a}_j^\dagger \hat{a}_i  +\hat{a}_i^\dagger \hat{a}_j\right\} + JS\sum_i\hat{n}_i \\&#10;\end{align*}&#10;&#10;&#10;\end{document}"/>
  <p:tag name="IGUANATEXSIZE" val="20"/>
  <p:tag name="IGUANATEXCURSOR" val="108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4,822"/>
  <p:tag name="ORIGINALWIDTH" val="2389,951"/>
  <p:tag name="OUTPUTTYPE" val="PNG"/>
  <p:tag name="IGUANATEXVERSION" val="162"/>
  <p:tag name="LATEXADDIN" val="\documentclass{article}&#10;\usepackage{amsmath}&#10;\pagestyle{empty}&#10;\begin{document}&#10;&#10;\begin{align*}&#10;\text{i}\hbar \frac{\partial}{\partial t} \hat{a}_n &amp;=  \ldots\\&#10;&amp;=  -  JS \left\{ -\sum_{i}  \hat{a}_i   -\sum_{ j} \hat{a}_j\right\}- JS \hat{a}_n\\&#10;&amp;=    2JS \sum_{i}  \hat{a}_i - JS \hat{a}_n\\&#10;&amp;=    JS \sum_{i}  \hat{a}_i\left(2- \delta_{in}\right) \\&#10;\end{align*}&#10;&#10;&#10;&#10;\end{document}"/>
  <p:tag name="IGUANATEXSIZE" val="20"/>
  <p:tag name="IGUANATEXCURSOR" val="158"/>
  <p:tag name="TRANSPARENCY" val="Wahr"/>
  <p:tag name="COLORHEX" val="000000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73,791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j \hat{a}_{j} \exp(-\text{i} \vec{k} \vec{r}_{j}),\\&#10;    \hat{a}^\dagger(\vec{k}) &amp;= \frac{1}{\sqrt{N}} \sum_j \hat{a}^\dagger_{j} \exp(\text{i} \vec{k} \vec{r}_{j}).&#10;\end{align*}&#10;&#10;&#10;\end{document}"/>
  <p:tag name="IGUANATEXSIZE" val="16"/>
  <p:tag name="IGUANATEXCURSOR" val="22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0,3862"/>
  <p:tag name="ORIGINALWIDTH" val="2915,635"/>
  <p:tag name="OUTPUTTYPE" val="PNG"/>
  <p:tag name="IGUANATEXVERSION" val="162"/>
  <p:tag name="LATEXADDIN" val="\documentclass{article}&#10;\usepackage{amsmath}&#10;\pagestyle{empty}&#10;\begin{document}&#10;&#10;&#10;\begin{align*}&#10;    \text{i} \hbar \frac{\partial}{\partial t} \hat{a}(\vec{k}) &amp;=  \frac{1}{\sqrt{N}} \sum_n \left(  JS \sum_{i}  \hat{a}_i \left(2-\delta_{in}\right) \right) \exp(-\text{i} \vec{k} \vec{r}_{n})\\&#10;  &amp;= \frac{JS}{\sqrt{N}} \sum_n   \sum_{i}  \hat{a}_i \left(2-\delta_{in}\right)\exp(-\text{i} \vec{k} \vec{r}_{n}) \\&#10;&amp;= \ldots&#10;\end{align*}&#10;&#10;\end{document}"/>
  <p:tag name="IGUANATEXSIZE" val="16"/>
  <p:tag name="IGUANATEXCURSOR" val="415"/>
  <p:tag name="TRANSPARENCY" val="Wahr"/>
  <p:tag name="COLORHEX" val="000000"/>
  <p:tag name="LATEXENGINEID" val="0"/>
  <p:tag name="TEMPFOLDER" val="c:\temp\"/>
  <p:tag name="LATEXFORMHEIGHT" val="320"/>
  <p:tag name="LATEXFORMWIDTH" val="650,4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5,4556"/>
  <p:tag name="ORIGINALWIDTH" val="2761,155"/>
  <p:tag name="OUTPUTTYPE" val="PNG"/>
  <p:tag name="IGUANATEXVERSION" val="161"/>
  <p:tag name="LATEXADDIN" val="\documentclass{article}&#10;\usepackage{amsmath}&#10;\pagestyle{empty}&#10;\begin{document}&#10;&#10;\begin{align*}&#10;\mathcal{H}  &amp;\approx - \frac{NJS^2}{2}-\sum_{i\neq j} JS \cdot  \left\{ \hat{a}_j^\dagger \hat{a}_i  +\hat{a}_i^\dagger \hat{a}_j\right\} + JS\sum_i\hat{n}_i \\&#10;\end{align*}&#10;&#10;&#10;\end{document}"/>
  <p:tag name="IGUANATEXSIZE" val="20"/>
  <p:tag name="IGUANATEXCURSOR" val="108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33,558"/>
  <p:tag name="ORIGINALWIDTH" val="4329,209"/>
  <p:tag name="OUTPUTTYPE" val="PNG"/>
  <p:tag name="IGUANATEXVERSION" val="161"/>
  <p:tag name="LATEXADDIN" val="\documentclass{article}&#10;\usepackage{amsmath}&#10;\pagestyle{empty}&#10;\begin{document}&#10;&#10;&#10;\begin{align*}&#10;   \text{i} \hbar \frac{\partial}{\partial t} \hat{a}(\vec{k}) &amp;=  \frac{1}{\sqrt{N}} \sum_n \left(  JS \sum_{i}  \hat{a}_i \left(2-\delta_{in}\right) \right) \exp(-\text{i} \vec{k} \vec{r}_{n})\\&#10;  &amp;= \frac{JS}{\sqrt{N}} \sum_n   \sum_{i}  \hat{a}_i \left(2-\delta_{in}\right)\exp(-\text{i} \vec{k} \vec{r}_{n}) \\&#10;  &amp;= \frac{JS}{\sqrt{N}} \sum_n   \sum_{i}      \frac{1}{\sqrt{N}} \sum_{\vec{k}^\prime} \exp(\text{i} \vec{k}^\prime \vec{r}_{i}) \hat{a}(\vec{k}^\prime) \left(2-\delta_{in}\right)\exp(-\text{i} \vec{k} \vec{r}_{n}) \\&#10;  &amp;= \frac{JS}{{N}} \sum_n   \sum_{i}\sum_{\vec{k}^\prime}    \left(2-\delta_{in}\right)  \exp(\text{i} \vec{k}^\prime \vec{r}_{i}+0-\text{i} \vec{k} \vec{r}_{n}) \hat{a}(\vec{k}^\prime)\\&#10;  &amp;= \frac{JS}{{N}}  \sum_{\vec{k}^\prime,i,n}    \left(2-\delta_{in}\right)  \exp(\text{i} \vec{k}^\prime \vec{r}_{i}-\text{i} \vec{k} \vec{r}_{i}+\text{i} \vec{k} \vec{r}_{i}-\text{i} \vec{k} \vec{r}_{n}) \hat{a}(\vec{k}^\prime)\\&#10;  &amp;= \frac{JS}{{N}}  \sum_{\vec{k}^\prime,i,n}    \left(2-\delta_{in}\right)  \exp\left(\text{i} (\vec{k}^\prime - \vec{k} )\vec{r}_{i} + \text{i} \vec{k} (\vec{r}_{i}- \vec{r}_{n})\right) \hat{a}(\vec{k}^\prime)\\&#10;&amp;= JS  \sum_{\vec{k}^\prime} \sum_i \frac{1}{N}    \exp\left(\text{i} (\vec{k}^\prime - \vec{k} )\vec{r}_{i} \right) \cdot \sum_n \left(2-\delta_{0n}\right) \exp\left( \text{i} \vec{k} (\vec{r}_{0}- \vec{r}_{n})\right) \hat{a}(\vec{k}^\prime)\\&#10;&amp;= JS  \sum_{\vec{k}^\prime} \delta_{\vec{k}^\prime, \vec{k}}  \sum_n \left(2-\delta_{0n}\right) \exp\left( \text{i} \vec{k} (\vec{r}_{0}- \vec{r}_{n})\right) \hat{a}(\vec{k}^\prime)\\&#10;&amp;= JS   \sum_n \left(2-\delta_{0n}\right) \exp\left( \text{i} \vec{k} (\vec{r}_{0}- \vec{r}_{n})\right) \hat{a}(\vec{k})\\&#10;\end{align*}&#10;&#10;\end{document}"/>
  <p:tag name="IGUANATEXSIZE" val="16"/>
  <p:tag name="IGUANATEXCURSOR" val="1819"/>
  <p:tag name="TRANSPARENCY" val="Wahr"/>
  <p:tag name="LATEXENGINEID" val="0"/>
  <p:tag name="TEMPFOLDER" val="c:\temp\"/>
  <p:tag name="LATEXFORMHEIGHT" val="320"/>
  <p:tag name="LATEXFORMWIDTH" val="1095,6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4,871"/>
  <p:tag name="ORIGINALWIDTH" val="2915,635"/>
  <p:tag name="OUTPUTTYPE" val="PNG"/>
  <p:tag name="IGUANATEXVERSION" val="162"/>
  <p:tag name="LATEXADDIN" val="\documentclass{article}&#10;\usepackage{amsmath}&#10;\pagestyle{empty}&#10;\begin{document}&#10;&#10;&#10;\begin{align*}&#10;   \text{i} \hbar \frac{\partial}{\partial t} \hat{a}(\vec{k}) &amp;=  \frac{1}{\sqrt{N}} \sum_n \left(  JS \sum_{i}  \hat{a}_i \left(2-\delta_{in}\right) \right) \exp(-\text{i} \vec{k} \vec{r}_{n})\\&#10;&amp;= JS   \sum_n \left(2-\delta_{0n}\right) \exp\left( \text{i} \vec{k} (\vec{r}_{0}- \vec{r}_{n})\right) \hat{a}(\vec{k})\\&#10; \frac{\partial}{\partial t} \hat{a}(\vec{k})  &amp;=- \frac{\text{i}}{\hbar}   \mathcal{W}_{\vec{k}} \hat{a}(\vec{k})\\&#10;\end{align*}&#10;&#10;\end{document}"/>
  <p:tag name="IGUANATEXSIZE" val="20"/>
  <p:tag name="IGUANATEXCURSOR" val="418"/>
  <p:tag name="TRANSPARENCY" val="Wahr"/>
  <p:tag name="COLORHEX" val="000000"/>
  <p:tag name="LATEXENGINEID" val="0"/>
  <p:tag name="TEMPFOLDER" val="c:\temp\"/>
  <p:tag name="LATEXFORMHEIGHT" val="320"/>
  <p:tag name="LATEXFORMWIDTH" val="1095,6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521,56"/>
  <p:tag name="OUTPUTTYPE" val="PNG"/>
  <p:tag name="IGUANATEXVERSION" val="161"/>
  <p:tag name="LATEXADDIN" val="\documentclass{article}&#10;\usepackage{amsmath}&#10;\pagestyle{empty}&#10;\begin{document}&#10;&#10;&#10;    \begin{align*}&#10;        \hat{a}(\vec{k},t) = \hat{a}(\vec{k},0) \cdot \exp(-\text{i} \omega_{\vec{k}} t) &#10;    \end{align*}&#10;&#10;\end{document}"/>
  <p:tag name="IGUANATEXSIZE" val="20"/>
  <p:tag name="IGUANATEXCURSOR" val="14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038,62"/>
  <p:tag name="OUTPUTTYPE" val="PNG"/>
  <p:tag name="IGUANATEXVERSION" val="161"/>
  <p:tag name="LATEXADDIN" val="\documentclass{article}&#10;\usepackage{amsmath}&#10;\pagestyle{empty}&#10;\begin{document}&#10;&#10;    \begin{align*}&#10;        \hbar \omega_{\vec{k}} =  S \left( J_0 - 2 J_{\vec{k}}\right) &#10;    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184,4769"/>
  <p:tag name="OUTPUTTYPE" val="PNG"/>
  <p:tag name="IGUANATEXVERSION" val="162"/>
  <p:tag name="LATEXADDIN" val="\documentclass{article}&#10;\usepackage{amsmath}&#10;\pagestyle{empty}&#10;\begin{document}&#10;$J_{2,3}$&#10;&#10;&#10;&#10;\end{document}"/>
  <p:tag name="IGUANATEXSIZE" val="20"/>
  <p:tag name="IGUANATEXCURSOR" val="8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4,871"/>
  <p:tag name="ORIGINALWIDTH" val="2915,635"/>
  <p:tag name="OUTPUTTYPE" val="PNG"/>
  <p:tag name="IGUANATEXVERSION" val="162"/>
  <p:tag name="LATEXADDIN" val="\documentclass{article}&#10;\usepackage{amsmath}&#10;\pagestyle{empty}&#10;\begin{document}&#10;&#10;&#10;\begin{align*}&#10;   \text{i} \hbar \frac{\partial}{\partial t} \hat{a}(\vec{k}) &amp;=  \frac{1}{\sqrt{N}} \sum_n \left(  JS \sum_{i}  \hat{a}_i \left(2-\delta_{in}\right) \right) \exp(-\text{i} \vec{k} \vec{r}_{n})\\&#10;&amp;= JS   \sum_n \left(2-\delta_{0n}\right) \exp\left( \text{i} \vec{k} (\vec{r}_{0}- \vec{r}_{n})\right) \hat{a}(\vec{k})\\&#10; \frac{\partial}{\partial t} \hat{a}(\vec{k})  &amp;=- \frac{\text{i}}{\hbar}   \mathcal{W}_{\vec{k}} \hat{a}(\vec{k})\\&#10;\end{align*}&#10;&#10;\end{document}"/>
  <p:tag name="IGUANATEXSIZE" val="20"/>
  <p:tag name="IGUANATEXCURSOR" val="418"/>
  <p:tag name="TRANSPARENCY" val="Wahr"/>
  <p:tag name="COLORHEX" val="000000"/>
  <p:tag name="LATEXENGINEID" val="0"/>
  <p:tag name="TEMPFOLDER" val="c:\temp\"/>
  <p:tag name="LATEXFORMHEIGHT" val="320"/>
  <p:tag name="LATEXFORMWIDTH" val="1095,6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521,56"/>
  <p:tag name="OUTPUTTYPE" val="PNG"/>
  <p:tag name="IGUANATEXVERSION" val="161"/>
  <p:tag name="LATEXADDIN" val="\documentclass{article}&#10;\usepackage{amsmath}&#10;\pagestyle{empty}&#10;\begin{document}&#10;&#10;&#10;    \begin{align*}&#10;        \hat{a}(\vec{k},t) = \hat{a}(\vec{k},0) \cdot \exp(-\text{i} \omega_{\vec{k}} t) &#10;    \end{align*}&#10;&#10;\end{document}"/>
  <p:tag name="IGUANATEXSIZE" val="20"/>
  <p:tag name="IGUANATEXCURSOR" val="14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038,62"/>
  <p:tag name="OUTPUTTYPE" val="PNG"/>
  <p:tag name="IGUANATEXVERSION" val="161"/>
  <p:tag name="LATEXADDIN" val="\documentclass{article}&#10;\usepackage{amsmath}&#10;\pagestyle{empty}&#10;\begin{document}&#10;&#10;    \begin{align*}&#10;        \hbar \omega_{\vec{k}} =  S \left( J_0 - 2 J_{\vec{k}}\right) &#10;    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3,907"/>
  <p:tag name="ORIGINALWIDTH" val="2541,432"/>
  <p:tag name="OUTPUTTYPE" val="PNG"/>
  <p:tag name="IGUANATEXVERSION" val="161"/>
  <p:tag name="LATEXADDIN" val="\documentclass{article}&#10;\usepackage{amsmath}&#10;\pagestyle{empty}&#10;\begin{document}&#10;&#10;&#10;\begin{align*}&#10;    \hat{a}_j(\vec{k},t) &amp;= \frac{1}{\sqrt{N}} \sum_{\vec{k}} \exp(\text{i} \vec{k} \vec{r}_j) \hat{a}(\vec{k},t)    \\&#10;&amp;= \frac{1}{\sqrt{N}} \sum_{\vec{k}} \exp(\text{i} \vec{k} \vec{r}_j) \hat{a}(\vec{k},0) \cdot \exp(-\text{i} \omega_{\vec{k}} t)  &#10; \end{align*}&#10;&#10;\end{document}"/>
  <p:tag name="IGUANATEXSIZE" val="20"/>
  <p:tag name="IGUANATEXCURSOR" val="34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90,964"/>
  <p:tag name="OUTPUTTYPE" val="PNG"/>
  <p:tag name="IGUANATEXVERSION" val="162"/>
  <p:tag name="LATEXADDIN" val="\documentclass{article}&#10;\usepackage{amsmath}&#10;\pagestyle{empty}&#10;\begin{document}&#10;&#10;&#10;\begin{align*}&#10;\hat{a}_j(\vec{k}_0,t) &amp;=\frac{1}{\sqrt{N}}\hat{a}(\vec{k}_0,0) \cdot  \exp(\text{i} \vec{k}_0 \vec{r}_j-\text{i} \omega_{\vec{k}_0} t)     \\&#10;\hat{a}_j(\vec{k}_0,t) &amp;=\hat{A} \cdot  \exp(\text{i} \vec{k}_0 \vec{r}_j-\text{i} \omega_{\vec{k}_0} t)     \\&#10; \end{align*}&#10;&#10;\end{document}"/>
  <p:tag name="IGUANATEXSIZE" val="20"/>
  <p:tag name="IGUANATEXCURSOR" val="2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41,99472"/>
  <p:tag name="OUTPUTTYPE" val="PNG"/>
  <p:tag name="IGUANATEXVERSION" val="162"/>
  <p:tag name="LATEXADDIN" val="\documentclass{article}&#10;\usepackage{amsmath}&#10;\pagestyle{empty}&#10;\begin{document}&#10;$1$&#10;&#10;&#10;&#10;\end{document}"/>
  <p:tag name="IGUANATEXSIZE" val="20"/>
  <p:tag name="IGUANATEXCURSOR" val="8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20,9224"/>
  <p:tag name="ORIGINALWIDTH" val="2050,994"/>
  <p:tag name="OUTPUTTYPE" val="PNG"/>
  <p:tag name="IGUANATEXVERSION" val="161"/>
  <p:tag name="LATEXADDIN" val="\documentclass{article}&#10;\usepackage{amsmath}&#10;\pagestyle{empty}&#10;\begin{document}&#10;&#10;\begin{align*}&#10;        \hat{S}_j^x(t) &amp;= \sqrt{2S} \hat{A} \cdot \cos(\vec{k}_0 \vec{r}_j + \omega_{\vec{k}_0}t + \phi_A )\\&#10;        \hat{S}_j^y(t) &amp;= \sqrt{2S}\hat{A} \cdot \sin(\vec{k}_0 \vec{r}_j + \omega_{\vec{k}_0}t + \phi_A )\\&#10;        \hat{S}_j^z(t) &amp;= S -|\hat{A}|^2 &#10;\end{align*}&#10;&#10;&#10;\end{document}"/>
  <p:tag name="IGUANATEXSIZE" val="20"/>
  <p:tag name="IGUANATEXCURSOR" val="368"/>
  <p:tag name="TRANSPARENCY" val="Wahr"/>
  <p:tag name="LATEXENGINEID" val="0"/>
  <p:tag name="TEMPFOLDER" val="c:\temp\"/>
  <p:tag name="LATEXFORMHEIGHT" val="320"/>
  <p:tag name="LATEXFORMWIDTH" val="658,8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44,8819"/>
  <p:tag name="ORIGINALWIDTH" val="5704,537"/>
  <p:tag name="OUTPUTTYPE" val="PNG"/>
  <p:tag name="IGUANATEXVERSION" val="162"/>
  <p:tag name="LATEXADDIN" val="\documentclass{article}&#10;\usepackage{amsmath}&#10;\pagestyle{empty}&#10;\begin{document}&#10;&#10;\begin{align*}&#10;\mathcal{H} &amp;= - \sum_{i \neq j} J \cdot \hat{S}_i \cdot \hat{S}_j - \sum_i \mathcal{K}_i  \cdot \hat{S}_i \cdot \hat{S}_i\\&#10;&amp;= \ldots \approx - \frac{NJS^2}{2}-\sum_{i\neq j} JS \cdot  \left\{ \hat{a}_j^\dagger \hat{a}_i  +\hat{a}_i^\dagger \hat{a}_j\right\} + JS\sum_i\hat{n}_i - \sum_i \mathcal{K}_i \left(2  \hat{a}_i \hat{a}_i +2  \hat{a}_i^\dagger \hat{a}_i^\dagger + S^2 - 2 \hat{n}_i + \underbrace{\left( \hat{a}_i^\dagger \hat{a}_i \right)^2}_{\approx 0} \right)&#10;\end{align*}&#10;&#10;&#10;\end{document}"/>
  <p:tag name="IGUANATEXSIZE" val="20"/>
  <p:tag name="IGUANATEXCURSOR" val="484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0,1688"/>
  <p:tag name="ORIGINALWIDTH" val="1946,757"/>
  <p:tag name="OUTPUTTYPE" val="PNG"/>
  <p:tag name="IGUANATEXVERSION" val="162"/>
  <p:tag name="LATEXADDIN" val="\documentclass{article}&#10;\usepackage{amsmath}&#10;\pagestyle{empty}&#10;\begin{document}&#10;&#10;\begin{align*}&#10;\mathcal{H} &amp;= \sum_{i\neq j} \hat{a}_i^\dagger H \hat{a}_i + \sum_{i} \hat{a}_i^\dagger \mathcal{K} \hat{a}_i^\dagger +\hat{a}_i \mathcal{K} \hat{a}_i \\&#10;&amp;= \frac{1}{2} \left( \hat{a},\hat{a}^\dagger\right) &#10;\begin{pmatrix}&#10;H &amp; \mathcal{K} \\&#10;\mathcal{K} &amp; H&#10;    \end{pmatrix}   \begin{pmatrix}&#10;\hat{a} \\&#10;\hat{a}^\dagger&#10;    \end{pmatrix}&#10;\end{align*}&#10;&#10;\end{document}"/>
  <p:tag name="IGUANATEXSIZE" val="20"/>
  <p:tag name="IGUANATEXCURSOR" val="418"/>
  <p:tag name="TRANSPARENCY" val="Wahr"/>
  <p:tag name="COLORHEX" val="000000"/>
  <p:tag name="LATEXENGINEID" val="0"/>
  <p:tag name="TEMPFOLDER" val="c:\temp\"/>
  <p:tag name="LATEXFORMHEIGHT" val="310,5"/>
  <p:tag name="LATEXFORMWIDTH" val="385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8,1664"/>
  <p:tag name="ORIGINALWIDTH" val="2641,17"/>
  <p:tag name="OUTPUTTYPE" val="PNG"/>
  <p:tag name="IGUANATEXVERSION" val="162"/>
  <p:tag name="LATEXADDIN" val="\documentclass{article}&#10;\usepackage{amsmath}&#10;\pagestyle{empty}&#10;\begin{document}&#10;&#10;    \begin{align*}&#10;  \frac{\text{d} \vec{S}_i}{\text{d}t} &amp;= -\frac{ \gamma}{(1+\alpha^2)\mu_S} \vec{S}_i \times \left( \vec{H}_i(t) + \alpha \vec{S}_i \times  \Vec{H}_i(t)\right)\\&#10;  \vec{H}_i(t) &amp;= - \frac{\partial \mathcal{H}}{\partial  \vec{S}_i}&#10; \end{align*}&#10;&#10;&#10;\end{document}"/>
  <p:tag name="IGUANATEXSIZE" val="20"/>
  <p:tag name="IGUANATEXCURSOR" val="27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70,49118"/>
  <p:tag name="OUTPUTTYPE" val="PNG"/>
  <p:tag name="IGUANATEXVERSION" val="162"/>
  <p:tag name="LATEXADDIN" val="\documentclass{article}&#10;\usepackage{amsmath}&#10;\pagestyle{empty}&#10;\begin{document}&#10;&#10;$\alpha$&#10;&#10;&#10;\end{document}"/>
  <p:tag name="IGUANATEXSIZE" val="20"/>
  <p:tag name="IGUANATEXCURSOR" val="8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50,2437"/>
  <p:tag name="OUTPUTTYPE" val="PNG"/>
  <p:tag name="IGUANATEXVERSION" val="162"/>
  <p:tag name="LATEXADDIN" val="\documentclass{article}&#10;\usepackage{amsmath}&#10;\pagestyle{empty}&#10;\begin{document}&#10;$2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2,49347"/>
  <p:tag name="OUTPUTTYPE" val="PNG"/>
  <p:tag name="IGUANATEXVERSION" val="162"/>
  <p:tag name="LATEXADDIN" val="\documentclass{article}&#10;\usepackage{amsmath}&#10;\pagestyle{empty}&#10;\begin{document}&#10;$3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56,24299"/>
  <p:tag name="OUTPUTTYPE" val="PNG"/>
  <p:tag name="IGUANATEXVERSION" val="162"/>
  <p:tag name="LATEXADDIN" val="\documentclass{article}&#10;\usepackage{amsmath}&#10;\pagestyle{empty}&#10;\begin{document}&#10;$4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5,9543"/>
  <p:tag name="ORIGINALWIDTH" val="793,4008"/>
  <p:tag name="OUTPUTTYPE" val="PNG"/>
  <p:tag name="IGUANATEXVERSION" val="161"/>
  <p:tag name="LATEXADDIN" val="\documentclass{article}&#10;\usepackage{amsmath}&#10;\pagestyle{empty}&#10;\begin{document}&#10;&#10;&#10;\begin{align*}&#10;\hat{S}_i^+ &amp;= \hat{S}_i^x + \text{i} \hat{S}_i^y \\&#10;\hat{S}_i^- &amp;= \hat{S}_i^x - \text{i} \hat{S}_i^y \\&#10;\end{align*}&#10;&#10;\end{document}"/>
  <p:tag name="IGUANATEXSIZE" val="20"/>
  <p:tag name="IGUANATEXCURSOR" val="17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55,943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S_m^-|0\rangle \\&#10;&amp;= |S,S,\ldots,\underbrace{S-1}_{m},\ldots,S\rangle&#10;\end{align*}&#10;&#10;\end{document}"/>
  <p:tag name="IGUANATEXSIZE" val="16"/>
  <p:tag name="IGUANATEXCURSOR" val="16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77,465"/>
  <p:tag name="ORIGINALWIDTH" val="3687,289"/>
  <p:tag name="OUTPUTTYPE" val="PNG"/>
  <p:tag name="IGUANATEXVERSION" val="162"/>
  <p:tag name="LATEXADDIN" val="\documentclass{article}&#10;\usepackage{amsmath}&#10;\pagestyle{empty}&#10;\begin{document}&#10;&#10;&#10;\begin{align*}&#10;\mathcal{H}|m\rangle &amp;= \mathcal{H} S_m^-|0\rangle \\&#10;\mathcal{H}|m\rangle &amp;= - \sum_{i\neq j} J \cdot \left( \frac{1}{2} \left\{ \hat{S}_i^+ \hat{S}_j^-|m\rangle +\hat{S}_i^- \hat{S}_j^+|m\rangle\right\} + \hat{S}_i^z  \hat{S}_j^z |m\rangle\right)\\&#10;&amp;= -\sum_{i\neq j}  J \cdot \left( \frac{1}{2} \left\{ \delta_{i,m}\hat{S}_i^+ \hat{S}_j^-|m\rangle + \delta_{j,m}\hat{S}_i^- \hat{S}_j^+|m\rangle\right\} + &#10; \hat{S}_i^z  \hat{S}_j^z |m\rangle\right)\\&#10;&amp;= -  J \cdot \left( \frac{1}{2} \left\{ \sum_{ j}\hat{S}_m^+ \hat{S}_j^-|m\rangle + \sum_{i}\hat{S}_i^- \hat{S}_m^+|m\rangle\right\} + &#10;\sum_{i\neq j} \hat{S}_i^z  \hat{S}_j^z |m\rangle\right)\\&#10;&amp;= -  J \cdot \left( \frac{1}{2} \left\{ \sum_{ j}S|j\rangle + \sum_{i}S|i\rangle\right\} + &#10;\sum_{i\neq j} \hat{S}_i^z  \hat{S}_j^z |m\rangle\right)\\&#10;&amp;=\left(E_0 + 2JS\right)|m\rangle - JS\sum_n|n\rangle&#10;\end{align*}&#10;\end{document}"/>
  <p:tag name="IGUANATEXSIZE" val="20"/>
  <p:tag name="IGUANATEXCURSOR" val="901"/>
  <p:tag name="TRANSPARENCY" val="Wahr"/>
  <p:tag name="COLORHEX" val="000000"/>
  <p:tag name="LATEXENGINEID" val="0"/>
  <p:tag name="TEMPFOLDER" val="c:\temp\"/>
  <p:tag name="LATEXFORMHEIGHT" val="405,6"/>
  <p:tag name="LATEXFORMWIDTH" val="385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55,943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S_m^-|0\rangle \\&#10;&amp;= |S,S,\ldots,\underbrace{S-1}_{m},\ldots,S\rangle&#10;\end{align*}&#10;&#10;\end{document}"/>
  <p:tag name="IGUANATEXSIZE" val="16"/>
  <p:tag name="IGUANATEXCURSOR" val="16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982,002"/>
  <p:tag name="OUTPUTTYPE" val="PNG"/>
  <p:tag name="IGUANATEXVERSION" val="162"/>
  <p:tag name="LATEXADDIN" val="\documentclass{article}&#10;\usepackage{amsmath}&#10;\pagestyle{empty}&#10;\begin{document}&#10;&#10;&#10;\begin{align*}&#10;\mathcal{H}|m\rangle &amp;= \mathcal{H} S_m^-|0\rangle \\&#10;&amp;=\left(E_0 + 2JS\right)|m\rangle - JS\sum_n|n\rangle&#10;\end{align*}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41,62"/>
  <p:tag name="OUTPUTTYPE" val="PNG"/>
  <p:tag name="IGUANATEXVERSION" val="161"/>
  <p:tag name="LATEXADDIN" val="\documentclass{article}&#10;\usepackage{amsmath}&#10;\pagestyle{empty}&#10;\begin{document}&#10;&#10;\begin{align*}&#10;\left[ \hat{S}_i^z,\hat{S}_j^\pm \right] = \pm \hat{S}_i^\pm \delta_{i,j}&#10;\end{align*}&#10;&#10;&#10;\end{document}"/>
  <p:tag name="IGUANATEXSIZE" val="20"/>
  <p:tag name="IGUANATEXCURSOR" val="15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982,002"/>
  <p:tag name="OUTPUTTYPE" val="PNG"/>
  <p:tag name="IGUANATEXVERSION" val="162"/>
  <p:tag name="LATEXADDIN" val="\documentclass{article}&#10;\usepackage{amsmath}&#10;\pagestyle{empty}&#10;\begin{document}&#10;&#10;&#10;\begin{align*}&#10;\mathcal{H}|m\rangle &amp;= \mathcal{H} S_m^-|0\rangle \\&#10;&amp;=\left(E_0 + 2JS\right)|m\rangle - JS\sum_n|n\rangle&#10;\end{align*}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\propto \frac{1}{\sqrt{N}} \sum_n \exp\left({\text{i}\vec{k}\cdot\vec{r}_n}\right) |n\rangle&#10;\end{align*}&#10;&#10;&#10;\end{document}"/>
  <p:tag name="IGUANATEXSIZE" val="20"/>
  <p:tag name="IGUANATEXCURSOR" val="11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982,002"/>
  <p:tag name="OUTPUTTYPE" val="PNG"/>
  <p:tag name="IGUANATEXVERSION" val="162"/>
  <p:tag name="LATEXADDIN" val="\documentclass{article}&#10;\usepackage{amsmath}&#10;\pagestyle{empty}&#10;\begin{document}&#10;&#10;&#10;\begin{align*}&#10;\mathcal{H}|m\rangle &amp;= \mathcal{H} S_m^-|0\rangle \\&#10;&amp;=\left(E_0 + 2JS\right)|m\rangle - JS\sum_n|n\rangle&#10;\end{align*}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5,3881"/>
  <p:tag name="ORIGINALWIDTH" val="2368,954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amp;= \frac{1}{\sqrt{N}} \sum_n \exp\left({\text{i}\vec{k}\cdot\vec{r}_n}\right)\hat{S}_{\text{tot.}}^z |n\rangle\\&#10;&amp;= \frac{1}{\sqrt{N}} \sum_n \exp\left({\text{i}\vec{k}\cdot\vec{r}_n}\right)(NS-1)|n\rangle\\&#10;&amp;= (NS-1) |\vec{k}\rangle&#10;\end{align*}&#10;&#10;&#10;\end{document}"/>
  <p:tag name="IGUANATEXSIZE" val="20"/>
  <p:tag name="IGUANATEXCURSOR" val="325"/>
  <p:tag name="TRANSPARENCY" val="Wahr"/>
  <p:tag name="COLORHEX" val="000000"/>
  <p:tag name="LATEXENGINEID" val="0"/>
  <p:tag name="TEMPFOLDER" val="c:\temp\"/>
  <p:tag name="LATEXFORMHEIGHT" val="320"/>
  <p:tag name="LATEXFORMWIDTH" val="684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4,2032"/>
  <p:tag name="ORIGINALWIDTH" val="659,9175"/>
  <p:tag name="OUTPUTTYPE" val="PNG"/>
  <p:tag name="IGUANATEXVERSION" val="161"/>
  <p:tag name="LATEXADDIN" val="\documentclass{article}&#10;\usepackage{amsmath}&#10;\pagestyle{empty}&#10;\begin{document}&#10;&#10;\begin{align*}&#10;\langle \vec{k}|\hat{S}_{i}^x|\vec{k}\rangle &amp;= 0\\&#10;\langle \vec{k}|\hat{S}_{i}^y|\vec{k}\rangle &amp;= 0&#10;\end{align*}&#10;&#10;&#10;\end{document}"/>
  <p:tag name="IGUANATEXSIZE" val="20"/>
  <p:tag name="IGUANATEXCURSOR" val="17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556,4305"/>
  <p:tag name="OUTPUTTYPE" val="PNG"/>
  <p:tag name="IGUANATEXVERSION" val="162"/>
  <p:tag name="LATEXADDIN" val="\documentclass{article}&#10;\usepackage{amsmath}&#10;\pagestyle{empty}&#10;\begin{document}&#10;&#10;\begin{align*}&#10;\mathcal{H}|\vec{k}\rangle &amp;= \ldots&#10;\end{align*}&#10;&#10;&#10;\end{document}"/>
  <p:tag name="IGUANATEXSIZE" val="20"/>
  <p:tag name="IGUANATEXCURSOR" val="132"/>
  <p:tag name="TRANSPARENCY" val="Wahr"/>
  <p:tag name="COLORHEX" val="000000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14,211"/>
  <p:tag name="ORIGINALWIDTH" val="5149,606"/>
  <p:tag name="OUTPUTTYPE" val="PNG"/>
  <p:tag name="IGUANATEXVERSION" val="162"/>
  <p:tag name="LATEXADDIN" val="\documentclass{article}&#10;\usepackage{amsmath}&#10;\pagestyle{empty}&#10;\begin{document}&#10;&#10;\begin{align*}&#10;\mathcal{H}|\vec{k}\rangle &amp;= \frac{1}{\sqrt{N}} \sum_n \exp\left({\text{i}\vec{k}\cdot\vec{r}_n}\right) \mathcal{H} |n\rangle\\&#10; &amp;= \frac{1}{\sqrt{N}} \sum_n \exp\left({\text{i}\vec{k}\cdot\vec{r}_n}\right)\left( \left(E_0 + 2JS\right)|n\rangle - JS\sum_j|j\rangle \right)\\&#10; &amp;= \frac{1}{\sqrt{N}}\left( \sum_n  \left(E_0 + 2JS\right)\exp\left({\text{i}\vec{k}\cdot\vec{r}_n}\right) |n\rangle -  JS\sum_{n,j} \exp\left({\text{i}\vec{k}\cdot\vec{r}_n}\right) |j\rangle \right)\\&#10; &amp;= \frac{1}{\sqrt{N}}\left( \sum_n  \left(E_0 + 2JS\right)\exp\left({\text{i}\vec{k}\cdot\vec{r}_n}\right) |n\rangle -  JS\sum_{n,j} \exp^{\text{i}\vec{k}\cdot\vec{r}_n} \exp\left({-\text{i}\vec{k}\cdot\vec{r}_j}\right) \exp\left({\text{i}\vec{k}\cdot\vec{r}_j}\right) |j\rangle \right)\\&#10; &amp;= \frac{1}{\sqrt{N}}\left( \sum_n  \left(E_0 + 2JS\right)\exp\left({\text{i}\vec{k}\cdot\vec{r}_n}\right) |n\rangle - JS\sum_{n,j} \exp\left({\text{i}\vec{k}\cdot\vec{r}_n-\text{i}\vec{k}\cdot\vec{r}_j}\right) \exp\left({\text{i}\vec{k}\cdot\vec{r}_j}\right) |j\rangle \right)\\&#10;\end{align*}&#10;&#10;&#10;\end{document}"/>
  <p:tag name="IGUANATEXSIZE" val="20"/>
  <p:tag name="IGUANATEXCURSOR" val="1125"/>
  <p:tag name="TRANSPARENCY" val="Wahr"/>
  <p:tag name="COLORHEX" val="000000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7,863"/>
  <p:tag name="ORIGINALWIDTH" val="5085,114"/>
  <p:tag name="OUTPUTTYPE" val="PNG"/>
  <p:tag name="IGUANATEXVERSION" val="162"/>
  <p:tag name="LATEXADDIN" val="\documentclass{article}&#10;\usepackage{amsmath}&#10;\pagestyle{empty}&#10;\begin{document}&#10;&#10;\begin{align*}&#10;\mathcal{H}|\vec{k}\rangle &#10; &amp;= \frac{1}{\sqrt{N}}\left( \sum_n  \left(E_0 + 2JS\right)\exp\left({\text{i}\vec{k}\cdot\vec{r}_n}\right) |n\rangle -  JS\sum_{n,j} \exp\left({\text{i}\vec{k}\cdot\vec{r}_n-\text{i}\vec{k}\cdot\vec{r}_j}\right) \exp\left({\text{i}\vec{k}\cdot\vec{r}_j}\right) |j\rangle \right)\\&#10; &amp;=\left(   \left(E_0 + 2JS\right) |k\rangle -  \frac{1}{\sqrt{N}} JS\sum_{\Delta}\sum_{j} \exp\left({\text{i}\vec{k}\cdot\vec{r}_\Delta} \right)\exp\left({\text{i}\vec{k}\cdot\vec{r}_j}\right) |j\rangle \right)\\&#10; &amp;= \left(   \left(E_0 + 2JS\right) |k\rangle -  JS\sum_{\Delta} \exp\left({\text{i}\vec{k}\cdot\vec{r}_\Delta}\right) |k\rangle \right)\\&#10; &amp;= \left(   E_0  |k\rangle -  JS\sum_{\Delta} \left(2-\exp\left({\text{i}\vec{k}\cdot\vec{r}_\Delta}\right) \right)|k\rangle \right)\\&#10; &amp;= \left(   E_0  |k\rangle -  JS\sum_{\Delta&gt;0} \left(2-\exp\left({\text{i}\vec{k}\cdot\vec{r}_\Delta}\right)-\exp\left({-\text{i}\vec{k}\cdot\vec{r}_\Delta}\right) \right)|k\rangle \right)\\&#10; &amp;= \left(   E_0  |k\rangle -  JS\sum_{\Delta&gt;0} \left(2-2\cdot \cos(\vec{k}\vec{r}_\Delta) \right)|k\rangle \right)\\&#10; &amp;= \left(   E_0  - 2 JS\sum_{\Delta&gt;0} \left(1-\cos(\vec{k}\vec{r}_\Delta) \right) \right)|k\rangle\\&#10;\end{align*}&#10;&#10;&#10;\end{document}"/>
  <p:tag name="IGUANATEXSIZE" val="20"/>
  <p:tag name="IGUANATEXCURSOR" val="1060"/>
  <p:tag name="TRANSPARENCY" val="Wahr"/>
  <p:tag name="COLORHEX" val="000000"/>
  <p:tag name="LATEXENGINEID" val="0"/>
  <p:tag name="TEMPFOLDER" val="c:\temp\"/>
  <p:tag name="LATEXFORMHEIGHT" val="447"/>
  <p:tag name="LATEXFORMWIDTH" val="993,75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8,118"/>
  <p:tag name="ORIGINALWIDTH" val="3005,624"/>
  <p:tag name="OUTPUTTYPE" val="PNG"/>
  <p:tag name="IGUANATEXVERSION" val="162"/>
  <p:tag name="LATEXADDIN" val="\documentclass{article}&#10;\usepackage{amsmath}&#10;\pagestyle{empty}&#10;\begin{document}&#10;&#10;\begin{align*}&#10;\mathcal{H} &amp;= - \sum_{i\neq j} J_{i,j} \cdot \hat{S}_i \cdot \hat{S}_j  - \sum_i \vec{B}_i \cdot  \hat{S}_i\\&#10;&amp;=  - \sum_{i\neq j} J_{i,j} \cdot \hat{S}_i \cdot \hat{S}_j  - \sum_i B^z_i \cdot  \hat{S}^z_i\\&#10;&amp;= - \sum_{i\neq j} J_{i,j} \cdot \left( \frac{1}{2} \left\{ \hat{S}_i^+ \hat{S}_j^- +\hat{S}_i^- \hat{S}_j^+\right\} + \hat{S}_i^z  \hat{S}_j^z  + B^z_i \hat{S}_i^z  \right)&#10;\end{align*}&#10;&#10;&#10;\end{document}"/>
  <p:tag name="IGUANATEXSIZE" val="20"/>
  <p:tag name="IGUANATEXCURSOR" val="458"/>
  <p:tag name="TRANSPARENCY" val="Wahr"/>
  <p:tag name="COLORHEX" val="000000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3856,768"/>
  <p:tag name="OUTPUTTYPE" val="PNG"/>
  <p:tag name="IGUANATEXVERSION" val="162"/>
  <p:tag name="LATEXADDIN" val="\documentclass{article}&#10;\usepackage{amsmath}&#10;\pagestyle{empty}&#10;\begin{document}&#10;&#10;&#10;\begin{align*}&#10;\mathcal{H} |\vec{k}\rangle =  \left(   E_0 - B^z((N-1)S-(S-1)) - 2 JS\sum_{\Delta&gt;0} \left(1-\cos(\vec{k}\vec{r}_\Delta) \right) \right)|k\rangle\\&#10;\end{align*}&#10;&#10;\end{document}"/>
  <p:tag name="IGUANATEXSIZE" val="20"/>
  <p:tag name="IGUANATEXCURSOR" val="15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7,863"/>
  <p:tag name="ORIGINALWIDTH" val="4133,483"/>
  <p:tag name="OUTPUTTYPE" val="PNG"/>
  <p:tag name="IGUANATEXVERSION" val="162"/>
  <p:tag name="LATEXADDIN" val="\documentclass{article}&#10;\usepackage{amsmath}&#10;\pagestyle{empty}&#10;\begin{document}&#10;&#10;\begin{align*}&#10;\mathcal{H}|\vec{k}\rangle &#10; &amp;= \frac{1}{\sqrt{N}}\left( \sum_n  \left(E_0 + 2JS\right)\exp^{\text{i}\vec{k}\cdot\vec{r}_n} |n\rangle -  JS\sum_{n,j} \exp^{\text{i}\vec{k}\cdot\vec{r}_n-\text{i}\vec{k}\cdot\vec{r}_j} \exp^{\text{i}\vec{k}\cdot\vec{r}_j} |j\rangle \right)\\&#10; &amp;=\left(   \left(E_0 + 2JS\right) |k\rangle -  \frac{1}{\sqrt{N}} JS\sum_{\Delta}\sum_{j} \exp^{\text{i}\vec{k}\cdot\vec{r}_\Delta} \exp^{\text{i}\vec{k}\cdot\vec{r}_j} |j\rangle \right)\\&#10; &amp;= \left(   \left(E_0 + 2JS\right) |k\rangle -  JS\sum_{\Delta} \exp^{\text{i}\vec{k}\cdot\vec{r}_\Delta} |k\rangle \right)\\&#10; &amp;= \left(   E_0  |k\rangle -  JS\sum_{\Delta} \left(2-\exp^{\text{i}\vec{k}\cdot\vec{r}_\Delta} \right)|k\rangle \right)\\&#10; &amp;= \left(   E_0  |k\rangle -  JS\sum_{\Delta&gt;0} \left(2-\exp^{\text{i}\vec{k}\cdot\vec{r}_\Delta}-\exp^{-\text{i}\vec{k}\cdot\vec{r}_\Delta} \right)|k\rangle \right)\\&#10; &amp;= \left(   E_0  |k\rangle -  JS\sum_{\Delta&gt;0} \left(2-2\cdot \cos(\vec{k}\vec{r}_\Delta) \right)|k\rangle \right)\\&#10; &amp;= \left(   E_0  - 2 JS\sum_{\Delta&gt;0} \left(1-\cos(\vec{k}\vec{r}_\Delta) \right) \right)|k\rangle\\&#10;\end{align*}&#10;&#10;&#10;\end{document}"/>
  <p:tag name="IGUANATEXSIZE" val="20"/>
  <p:tag name="IGUANATEXCURSOR" val="1103"/>
  <p:tag name="TRANSPARENCY" val="Wahr"/>
  <p:tag name="COLORHEX" val="000000"/>
  <p:tag name="LATEXENGINEID" val="0"/>
  <p:tag name="TEMPFOLDER" val="c:\temp\"/>
  <p:tag name="LATEXFORMHEIGHT" val="447"/>
  <p:tag name="LATEXFORMWIDTH" val="993,75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268,4665"/>
  <p:tag name="OUTPUTTYPE" val="PNG"/>
  <p:tag name="IGUANATEXVERSION" val="162"/>
  <p:tag name="LATEXADDIN" val="\documentclass{article}&#10;\usepackage{amsmath}&#10;\pagestyle{empty}&#10;\begin{document}&#10;&#10;\begin{align*}&#10;\hbar \epsilon(\vec{k})&#10;\end{align*}&#10;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268,4665"/>
  <p:tag name="OUTPUTTYPE" val="PNG"/>
  <p:tag name="IGUANATEXVERSION" val="162"/>
  <p:tag name="LATEXADDIN" val="\documentclass{article}&#10;\usepackage{amsmath}&#10;\pagestyle{empty}&#10;\begin{document}&#10;&#10;\begin{align*}&#10;\hbar \epsilon(\vec{k})&#10;\end{align*}&#10;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268,4665"/>
  <p:tag name="OUTPUTTYPE" val="PNG"/>
  <p:tag name="IGUANATEXVERSION" val="162"/>
  <p:tag name="LATEXADDIN" val="\documentclass{article}&#10;\usepackage{amsmath}&#10;\pagestyle{empty}&#10;\begin{document}&#10;&#10;\begin{align*}&#10;\hbar \epsilon(\vec{k})&#10;\end{align*}&#10;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8,616"/>
  <p:tag name="ORIGINALWIDTH" val="2554,181"/>
  <p:tag name="OUTPUTTYPE" val="PNG"/>
  <p:tag name="IGUANATEXVERSION" val="162"/>
  <p:tag name="LATEXADDIN" val="\documentclass{article}&#10;\usepackage{amsmath}&#10;\pagestyle{empty}&#10;\begin{document}&#10;&#10;\begin{align*}&#10;\mathcal{H} &amp;= - \sum_{i\neq j} J_{i,j} \cdot \hat{S}_i \cdot \hat{S}_j \\&#10;&amp;= - \sum_{i\neq j} J_{i,j} \cdot \left( \hat{S}_i^x  \hat{S}_j^x + \hat{S}_i^y  \hat{S}_j^y + \hat{S}_i^z \hat{S}_j^z \right)\\&#10;&amp;= - \sum_{i\neq j} J_{i,j} \cdot \left( \frac{1}{2} \left\{ \hat{S}_i^+ \hat{S}_j^- +\hat{S}_i^- \hat{S}_j^+\right\} + \hat{S}_i^z  \hat{S}_j^z \right)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808,774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dots \propto T^{3/2}&#10;\end{align*}&#10;&#10;&#10;\end{document}"/>
  <p:tag name="IGUANATEXSIZE" val="20"/>
  <p:tag name="IGUANATEXCURSOR" val="15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0,1575"/>
  <p:tag name="ORIGINALWIDTH" val="3320,585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eft(\frac{k_BT}{\hbar}\right)^\frac{3}{2} \int_0^\infty \frac{\sqrt{\frac{\hbar\omega}{k_BT}}}{\exp(\hbar\omega/k_B T) -1} \text{d} \left(\frac{\hbar\omega}{k_BT}\right) \propto T^{3/2}&#10;\end{align*}&#10;&#10;&#10;\end{document}"/>
  <p:tag name="IGUANATEXSIZE" val="20"/>
  <p:tag name="IGUANATEXCURSOR" val="3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6,183"/>
  <p:tag name="ORIGINALWIDTH" val="1370,829"/>
  <p:tag name="OUTPUTTYPE" val="PNG"/>
  <p:tag name="IGUANATEXVERSION" val="162"/>
  <p:tag name="LATEXADDIN" val="\documentclass{article}&#10;\usepackage{amsmath}&#10;\pagestyle{empty}&#10;\begin{document}&#10;&#10;\begin{align*}&#10;\hbar \omega \approx 2J S k^2 a^2\\&#10;\omega \approx k^2&#10;DOS(k)\text{d}k \propto q^2 \text{d}q\\&#10;DOS\text{d}\omega \propto \sqrt{\omega} \text{d}\omega&#10;\end{align*}&#10;&#10;&#10;&#10;\end{document}"/>
  <p:tag name="IGUANATEXSIZE" val="16"/>
  <p:tag name="IGUANATEXCURSOR" val="24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30,4837"/>
  <p:tag name="OUTPUTTYPE" val="PNG"/>
  <p:tag name="IGUANATEXVERSION" val="162"/>
  <p:tag name="LATEXADDIN" val="\documentclass{article}&#10;\usepackage{amsmath}&#10;\pagestyle{empty}&#10;\begin{document}&#10;&#10;&#10;\begin{align*}&#10;|n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7,9302"/>
  <p:tag name="ORIGINALWIDTH" val="1767,529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\\&#10;|\vec{k}\rangle &amp;= \hat{b}_{\vec{k}}^\dagger |0\rangle&#10;\end{align*}&#10;&#10;&#10;\end{document}"/>
  <p:tag name="IGUANATEXSIZE" val="20"/>
  <p:tag name="IGUANATEXCURSOR" val="24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86,98914"/>
  <p:tag name="OUTPUTTYPE" val="PNG"/>
  <p:tag name="IGUANATEXVERSION" val="162"/>
  <p:tag name="LATEXADDIN" val="\documentclass{article}&#10;\usepackage{amsmath}&#10;\pagestyle{empty}&#10;\begin{document}&#10;&#10;&#10;$\hat{b}^\dagger$&#10;&#10;\end{document}"/>
  <p:tag name="IGUANATEXSIZE" val="20"/>
  <p:tag name="IGUANATEXCURSOR" val="9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38,02"/>
  <p:tag name="OUTPUTTYPE" val="PNG"/>
  <p:tag name="IGUANATEXVERSION" val="162"/>
  <p:tag name="LATEXADDIN" val="\documentclass{article}&#10;\usepackage{amsmath}&#10;\pagestyle{empty}&#10;\begin{document}&#10;&#10;\begin{align*}&#10;\hat{b}_{\vec{k}} &amp;= \frac{1}{\sqrt{2SN}} \sum_n \exp\left({-\text{i}\vec{k}\cdot\vec{r}_n}\right) \hat{S}_n^+ &#10;\end{align*}&#10;&#10;&#10;\end{document}"/>
  <p:tag name="IGUANATEXSIZE" val="20"/>
  <p:tag name="IGUANATEXCURSOR" val="10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7,9302"/>
  <p:tag name="ORIGINALWIDTH" val="1767,529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\\&#10;|\vec{k}\rangle &amp;= \hat{b}_{\vec{k}}^\dagger |0\rangle&#10;\end{align*}&#10;&#10;&#10;\end{document}"/>
  <p:tag name="IGUANATEXSIZE" val="20"/>
  <p:tag name="IGUANATEXCURSOR" val="24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86,98914"/>
  <p:tag name="OUTPUTTYPE" val="PNG"/>
  <p:tag name="IGUANATEXVERSION" val="162"/>
  <p:tag name="LATEXADDIN" val="\documentclass{article}&#10;\usepackage{amsmath}&#10;\pagestyle{empty}&#10;\begin{document}&#10;&#10;&#10;$\hat{b}^\dagger$&#10;&#10;\end{document}"/>
  <p:tag name="IGUANATEXSIZE" val="20"/>
  <p:tag name="IGUANATEXCURSOR" val="9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38,02"/>
  <p:tag name="OUTPUTTYPE" val="PNG"/>
  <p:tag name="IGUANATEXVERSION" val="162"/>
  <p:tag name="LATEXADDIN" val="\documentclass{article}&#10;\usepackage{amsmath}&#10;\pagestyle{empty}&#10;\begin{document}&#10;&#10;\begin{align*}&#10;\hat{b}_{\vec{k}} &amp;= \frac{1}{\sqrt{2SN}} \sum_n \exp\left({-\text{i}\vec{k}\cdot\vec{r}_n}\right) \hat{S}_n^+ &#10;\end{align*}&#10;&#10;&#10;\end{document}"/>
  <p:tag name="IGUANATEXSIZE" val="20"/>
  <p:tag name="IGUANATEXCURSOR" val="10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,9149"/>
  <p:tag name="ORIGINALWIDTH" val="2786,652"/>
  <p:tag name="OUTPUTTYPE" val="PNG"/>
  <p:tag name="IGUANATEXVERSION" val="162"/>
  <p:tag name="LATEXADDIN" val="\documentclass{article}&#10;\usepackage{amsmath}&#10;\pagestyle{empty}&#10;\begin{document}&#10;&#10;\begin{align*}&#10;[\hat{b}_{\vec{k}},\hat{b}_{\vec{k}^\prime}^\dagger] &#10;&amp;= \frac{1}{2SN} \sum_n \exp\left({-\text{i}(\vec{k}-\vec{k}^\prime) \cdot \vec{r}_n}\right) 2 \hat{S}^z_n \neq \delta_{\vec{k},\vec{k}^\prime}\\&#10;&amp;\approx \frac{1}{N} \sum_n \exp\left({-\text{i}(\vec{k}-\vec{k}^\prime) \cdot \vec{r}_n}\right) = \delta_{k,k^\prime}&#10;\end{align*}&#10;&#10;&#10;\end{document}"/>
  <p:tag name="IGUANATEXSIZE" val="20"/>
  <p:tag name="IGUANATEXCURSOR" val="29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,2269"/>
  <p:tag name="ORIGINALWIDTH" val="596,9254"/>
  <p:tag name="OUTPUTTYPE" val="PNG"/>
  <p:tag name="IGUANATEXVERSION" val="162"/>
  <p:tag name="LATEXADDIN" val="\documentclass{article}&#10;\usepackage{amsmath}&#10;\pagestyle{empty}&#10;\begin{document}&#10;&#10;\begin{align*}&#10;[\hat{b}_{\vec{k}}^\dagger,\hat{b}_{\vec{k}^\prime}^\dagger] &#10;&amp;= 0&#10;\end{align*}&#10;&#10;&#10;\end{document}"/>
  <p:tag name="IGUANATEXSIZE" val="20"/>
  <p:tag name="IGUANATEXCURSOR" val="1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2,7297"/>
  <p:tag name="ORIGINALWIDTH" val="596,9254"/>
  <p:tag name="OUTPUTTYPE" val="PNG"/>
  <p:tag name="IGUANATEXVERSION" val="162"/>
  <p:tag name="LATEXADDIN" val="\documentclass{article}&#10;\usepackage{amsmath}&#10;\pagestyle{empty}&#10;\begin{document}&#10;&#10;\begin{align*}&#10;[\hat{b}_{\vec{k}},\hat{b}_{\vec{k}^\prime}] &#10;&amp;= 0&#10;\end{align*}&#10;&#10;&#10;\end{document}"/>
  <p:tag name="IGUANATEXSIZE" val="20"/>
  <p:tag name="IGUANATEXCURSOR" val="13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7,9302"/>
  <p:tag name="ORIGINALWIDTH" val="1767,529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\\&#10;|\vec{k}\rangle &amp;= \hat{b}_{\vec{k}}^\dagger |0\rangle&#10;\end{align*}&#10;&#10;&#10;\end{document}"/>
  <p:tag name="IGUANATEXSIZE" val="20"/>
  <p:tag name="IGUANATEXCURSOR" val="24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86,98914"/>
  <p:tag name="OUTPUTTYPE" val="PNG"/>
  <p:tag name="IGUANATEXVERSION" val="162"/>
  <p:tag name="LATEXADDIN" val="\documentclass{article}&#10;\usepackage{amsmath}&#10;\pagestyle{empty}&#10;\begin{document}&#10;&#10;&#10;$\hat{b}^\dagger$&#10;&#10;\end{document}"/>
  <p:tag name="IGUANATEXSIZE" val="20"/>
  <p:tag name="IGUANATEXCURSOR" val="9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,4646"/>
  <p:tag name="ORIGINALWIDTH" val="698,9126"/>
  <p:tag name="OUTPUTTYPE" val="PNG"/>
  <p:tag name="IGUANATEXVERSION" val="162"/>
  <p:tag name="LATEXADDIN" val="\documentclass{article}&#10;\usepackage{amsmath}&#10;\pagestyle{empty}&#10;\begin{document}&#10;&#10;\begin{align*}&#10;   \hat{b}_j^\dagger  = \frac{1}{\sqrt{2S}}\hat{S}_j^-&#10;\end{align*}&#10;&#10;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,4646"/>
  <p:tag name="ORIGINALWIDTH" val="700,4124"/>
  <p:tag name="OUTPUTTYPE" val="PNG"/>
  <p:tag name="IGUANATEXVERSION" val="162"/>
  <p:tag name="LATEXADDIN" val="\documentclass{article}&#10;\usepackage{amsmath}&#10;\pagestyle{empty}&#10;\begin{document}&#10;&#10;\begin{align*}&#10;   \hat{b}_j  = \frac{1}{\sqrt{2S}}\hat{S}_j^+&#10;\end{align*}&#10;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,7285"/>
  <p:tag name="ORIGINALWIDTH" val="667,4166"/>
  <p:tag name="OUTPUTTYPE" val="PNG"/>
  <p:tag name="IGUANATEXVERSION" val="162"/>
  <p:tag name="LATEXADDIN" val="\documentclass{article}&#10;\usepackage{amsmath}&#10;\pagestyle{empty}&#10;\begin{document}&#10;&#10;\begin{align*}&#10;   \hat{S}_j^+  = \sqrt{2S}\hat{b}_j&#10;\end{align*}&#10;&#10;&#10;&#10;\end{document}"/>
  <p:tag name="IGUANATEXSIZE" val="20"/>
  <p:tag name="IGUANATEXCURSOR" val="12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669,6663"/>
  <p:tag name="OUTPUTTYPE" val="PNG"/>
  <p:tag name="IGUANATEXVERSION" val="162"/>
  <p:tag name="LATEXADDIN" val="\documentclass{article}&#10;\usepackage{amsmath}&#10;\pagestyle{empty}&#10;\begin{document}&#10;&#10;\begin{align*}&#10;   \hat{S}_j^-  = \sqrt{2S}\hat{b}_j^\dagger&#10;\end{align*}&#10;&#10;&#10;&#10;\end{document}"/>
  <p:tag name="IGUANATEXSIZE" val="20"/>
  <p:tag name="IGUANATEXCURSOR" val="12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487,4391"/>
  <p:tag name="OUTPUTTYPE" val="PNG"/>
  <p:tag name="IGUANATEXVERSION" val="162"/>
  <p:tag name="LATEXADDIN" val="\documentclass{article}&#10;\usepackage{amsmath}&#10;\pagestyle{empty}&#10;\begin{document}&#10;&#10;\begin{align*}&#10;   \hat{n}_j = \hat{b}_j^\dagger \hat{b}_j&#10;\end{align*}&#10;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733,4083"/>
  <p:tag name="OUTPUTTYPE" val="PNG"/>
  <p:tag name="IGUANATEXVERSION" val="162"/>
  <p:tag name="LATEXADDIN" val="\documentclass{article}&#10;\usepackage{amsmath}&#10;\pagestyle{empty}&#10;\begin{document}&#10;&#10;&#10;\begin{align*}&#10;\hat{S}^z_j = S-\hat{b}_j^\dagger \hat{b}_j&#10;\end{align*}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739,782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&#10;\end{align*}&#10;&#10;&#10;\end{document}"/>
  <p:tag name="IGUANATEXSIZE" val="20"/>
  <p:tag name="IGUANATEXCURSOR" val="21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38,02"/>
  <p:tag name="OUTPUTTYPE" val="PNG"/>
  <p:tag name="IGUANATEXVERSION" val="162"/>
  <p:tag name="LATEXADDIN" val="\documentclass{article}&#10;\usepackage{amsmath}&#10;\pagestyle{empty}&#10;\begin{document}&#10;&#10;\begin{align*}&#10;\hat{b}_{\vec{k}} &amp;= \frac{1}{\sqrt{2SN}} \sum_n \exp\left({-\text{i}\vec{k}\cdot\vec{r}_n}\right) \hat{S}_n^+ &#10;\end{align*}&#10;&#10;&#10;\end{document}"/>
  <p:tag name="IGUANATEXSIZE" val="20"/>
  <p:tag name="IGUANATEXCURSOR" val="10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86,98914"/>
  <p:tag name="OUTPUTTYPE" val="PNG"/>
  <p:tag name="IGUANATEXVERSION" val="162"/>
  <p:tag name="LATEXADDIN" val="\documentclass{article}&#10;\usepackage{amsmath}&#10;\pagestyle{empty}&#10;\begin{document}&#10;&#10;&#10;$\hat{b}^\dagger$&#10;&#10;\end{document}"/>
  <p:tag name="IGUANATEXSIZE" val="20"/>
  <p:tag name="IGUANATEXCURSOR" val="9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8,616"/>
  <p:tag name="ORIGINALWIDTH" val="2554,181"/>
  <p:tag name="OUTPUTTYPE" val="PNG"/>
  <p:tag name="IGUANATEXVERSION" val="162"/>
  <p:tag name="LATEXADDIN" val="\documentclass{article}&#10;\usepackage{amsmath}&#10;\pagestyle{empty}&#10;\begin{document}&#10;&#10;\begin{align*}&#10;\mathcal{H} &amp;= - \sum_{i\neq j} J_{i,j} \cdot \hat{S}_i \cdot \hat{S}_j \\&#10;&amp;= - \sum_{i\neq j} J_{i,j} \cdot \left( \hat{S}_i^x  \hat{S}_j^x + \hat{S}_i^y  \hat{S}_j^y + \hat{S}_i^z \hat{S}_j^z \right)\\&#10;&amp;= - \sum_{i\neq j} J_{i,j} \cdot \left( \frac{1}{2} \left\{ \hat{S}_i^+ \hat{S}_j^- +\hat{S}_i^- \hat{S}_j^+\right\} + \hat{S}_i^z  \hat{S}_j^z \right)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733,4083"/>
  <p:tag name="OUTPUTTYPE" val="PNG"/>
  <p:tag name="IGUANATEXVERSION" val="162"/>
  <p:tag name="LATEXADDIN" val="\documentclass{article}&#10;\usepackage{amsmath}&#10;\pagestyle{empty}&#10;\begin{document}&#10;&#10;&#10;\begin{align*}&#10;\hat{S}^z_j = S-\hat{b}_j^\dagger \hat{b}_j&#10;\end{align*}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2,4259"/>
  <p:tag name="ORIGINALWIDTH" val="677,9153"/>
  <p:tag name="OUTPUTTYPE" val="PNG"/>
  <p:tag name="IGUANATEXVERSION" val="162"/>
  <p:tag name="LATEXADDIN" val="\documentclass{article}&#10;\usepackage{amsmath}&#10;\pagestyle{empty}&#10;\begin{document}&#10;&#10;\begin{align*}&#10;[\hat{b}_i,\hat{b}_j^\dagger] &amp;= \delta_{ij}\\&#10;[\hat{n}_i,\hat{b}_i] &amp;= -\hat{b}_i\\&#10;[\hat{n}_i,\hat{b}_i^\dagger] &amp;= \hat{b}_i^\dagger\\&#10;\end{align*}&#10;&#10;&#10;&#10;\end{document}"/>
  <p:tag name="IGUANATEXSIZE" val="20"/>
  <p:tag name="IGUANATEXCURSOR" val="17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2287"/>
  <p:tag name="ORIGINALWIDTH" val="1398,575"/>
  <p:tag name="OUTPUTTYPE" val="PNG"/>
  <p:tag name="IGUANATEXVERSION" val="162"/>
  <p:tag name="LATEXADDIN" val="\documentclass{article}&#10;\usepackage{amsmath}&#10;\pagestyle{empty}&#10;\begin{document}&#10;&#10;\begin{align*}&#10;[\hat{S}_j^+,\hat{S}_i^-] &amp;= 2S \delta_{ij}\neq 2 \delta_{ij}\hat{S}_j^z&#10;\end{align*}&#10;&#10;&#10;\end{document}"/>
  <p:tag name="IGUANATEXSIZE" val="20"/>
  <p:tag name="IGUANATEXCURSOR" val="15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669,6663"/>
  <p:tag name="OUTPUTTYPE" val="PNG"/>
  <p:tag name="IGUANATEXVERSION" val="162"/>
  <p:tag name="LATEXADDIN" val="\documentclass{article}&#10;\usepackage{amsmath}&#10;\pagestyle{empty}&#10;\begin{document}&#10;&#10;\begin{align*}&#10;   \hat{S}_j^-  = \sqrt{2S}\hat{b}_j^\dagger&#10;\end{align*}&#10;&#10;&#10;&#10;\end{document}"/>
  <p:tag name="IGUANATEXSIZE" val="20"/>
  <p:tag name="IGUANATEXCURSOR" val="12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,7285"/>
  <p:tag name="ORIGINALWIDTH" val="667,4166"/>
  <p:tag name="OUTPUTTYPE" val="PNG"/>
  <p:tag name="IGUANATEXVERSION" val="162"/>
  <p:tag name="LATEXADDIN" val="\documentclass{article}&#10;\usepackage{amsmath}&#10;\pagestyle{empty}&#10;\begin{document}&#10;&#10;\begin{align*}&#10;   \hat{S}_j^+  = \sqrt{2S}\hat{b}_j&#10;\end{align*}&#10;&#10;&#10;&#10;\end{document}"/>
  <p:tag name="IGUANATEXSIZE" val="20"/>
  <p:tag name="IGUANATEXCURSOR" val="12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739,782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&#10;\end{align*}&#10;&#10;&#10;\end{document}"/>
  <p:tag name="IGUANATEXSIZE" val="20"/>
  <p:tag name="IGUANATEXCURSOR" val="21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38,02"/>
  <p:tag name="OUTPUTTYPE" val="PNG"/>
  <p:tag name="IGUANATEXVERSION" val="162"/>
  <p:tag name="LATEXADDIN" val="\documentclass{article}&#10;\usepackage{amsmath}&#10;\pagestyle{empty}&#10;\begin{document}&#10;&#10;\begin{align*}&#10;\hat{b}_{\vec{k}} &amp;= \frac{1}{\sqrt{2SN}} \sum_n \exp\left({-\text{i}\vec{k}\cdot\vec{r}_n}\right) \hat{S}_n^+ &#10;\end{align*}&#10;&#10;&#10;\end{document}"/>
  <p:tag name="IGUANATEXSIZE" val="20"/>
  <p:tag name="IGUANATEXCURSOR" val="10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46,49417"/>
  <p:tag name="OUTPUTTYPE" val="PNG"/>
  <p:tag name="IGUANATEXVERSION" val="162"/>
  <p:tag name="LATEXADDIN" val="\documentclass{article}&#10;\usepackage{amsmath}&#10;\pagestyle{empty}&#10;\begin{document}&#10;&#10;&#10;$\hat{b}$&#10;&#10;\end{document}"/>
  <p:tag name="IGUANATEXSIZE" val="20"/>
  <p:tag name="IGUANATEXCURSOR" val="9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514,061"/>
  <p:tag name="OUTPUTTYPE" val="PNG"/>
  <p:tag name="IGUANATEXVERSION" val="162"/>
  <p:tag name="LATEXADDIN" val="\documentclass{article}&#10;\usepackage{amsmath}&#10;\pagestyle{empty}&#10;\begin{document}&#10;&#10;\begin{align*}&#10;         \left[\hat{S}_j^+, \hat{S}_k^-\right] = \ldots&#10;        =         \delta_{j,k} \cdot 2 \cdot \hat{S}_j^z&#10;    \end{align*}&#10;&#10;&#10;\end{document}"/>
  <p:tag name="IGUANATEXSIZE" val="20"/>
  <p:tag name="IGUANATEXCURSOR" val="94"/>
  <p:tag name="TRANSPARENCY" val="Wahr"/>
  <p:tag name="COLORHEX" val="000000"/>
  <p:tag name="LATEXENGINEID" val="0"/>
  <p:tag name="TEMPFOLDER" val="c:\temp\"/>
  <p:tag name="LATEXFORMHEIGHT" val="405"/>
  <p:tag name="LATEXFORMWIDTH" val="1214,25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heme/theme1.xml><?xml version="1.0" encoding="utf-8"?>
<a:theme xmlns:a="http://schemas.openxmlformats.org/drawingml/2006/main" name="PPT_UniKN">
  <a:themeElements>
    <a:clrScheme name="UNIK Farben PowerPoint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009AD1"/>
      </a:accent1>
      <a:accent2>
        <a:srgbClr val="59B6DC"/>
      </a:accent2>
      <a:accent3>
        <a:srgbClr val="A0D3E6"/>
      </a:accent3>
      <a:accent4>
        <a:srgbClr val="C8E5EF"/>
      </a:accent4>
      <a:accent5>
        <a:srgbClr val="B2B2B2"/>
      </a:accent5>
      <a:accent6>
        <a:srgbClr val="808080"/>
      </a:accent6>
      <a:hlink>
        <a:srgbClr val="5F5F5F"/>
      </a:hlink>
      <a:folHlink>
        <a:srgbClr val="919191"/>
      </a:folHlink>
    </a:clrScheme>
    <a:fontScheme name="UNIK Schrift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7" id="{C2ACFBF1-D273-2A45-BA74-4F502F60B375}" vid="{0EE5357B-5458-6C42-B046-B27BD377E1CB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Präsentation_16-9</Template>
  <TotalTime>0</TotalTime>
  <Words>5031</Words>
  <Application>Microsoft Office PowerPoint</Application>
  <PresentationFormat>Breitbild</PresentationFormat>
  <Paragraphs>2039</Paragraphs>
  <Slides>92</Slides>
  <Notes>43</Notes>
  <HiddenSlides>19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92</vt:i4>
      </vt:variant>
    </vt:vector>
  </HeadingPairs>
  <TitlesOfParts>
    <vt:vector size="97" baseType="lpstr">
      <vt:lpstr>Amiri</vt:lpstr>
      <vt:lpstr>Arial</vt:lpstr>
      <vt:lpstr>Calibri</vt:lpstr>
      <vt:lpstr>Cambria Math</vt:lpstr>
      <vt:lpstr>PPT_UniKN</vt:lpstr>
      <vt:lpstr>PowerPoint-Präsentation</vt:lpstr>
      <vt:lpstr>Motivation</vt:lpstr>
      <vt:lpstr>Motivation</vt:lpstr>
      <vt:lpstr>Classification</vt:lpstr>
      <vt:lpstr>Spin-operators</vt:lpstr>
      <vt:lpstr>Heisenberg Theory of Ferromagnetism</vt:lpstr>
      <vt:lpstr>Heisenberg Theory of Ferromagnetism</vt:lpstr>
      <vt:lpstr>Heisenberg Theory of Ferromagnetism</vt:lpstr>
      <vt:lpstr>Heisenberg Theory of Ferromagnetism</vt:lpstr>
      <vt:lpstr>Heisenberg Theory of Ferromagnetism</vt:lpstr>
      <vt:lpstr>Heisenberg Theory of Ferromagnetism</vt:lpstr>
      <vt:lpstr>Heisenberg Theory of Ferromagnetism</vt:lpstr>
      <vt:lpstr>Heisenberg Theory of Ferromagnetism</vt:lpstr>
      <vt:lpstr>Heisenberg Theory of Ferromagnetism</vt:lpstr>
      <vt:lpstr>Heisenberg Theory of Ferromagnetism</vt:lpstr>
      <vt:lpstr>Ferromagnetic Dispersion relation</vt:lpstr>
      <vt:lpstr>Ferromagnetic Dispersion relation</vt:lpstr>
      <vt:lpstr>Ferromagnetic Dispersion relation</vt:lpstr>
      <vt:lpstr>Ferromagnetic Dispersion relation with a magnetic Field</vt:lpstr>
      <vt:lpstr>Heisenberg Hamiltonian</vt:lpstr>
      <vt:lpstr>Recap</vt:lpstr>
      <vt:lpstr>Recap</vt:lpstr>
      <vt:lpstr>Recap</vt:lpstr>
      <vt:lpstr>Recap</vt:lpstr>
      <vt:lpstr>Magnons as Bosons</vt:lpstr>
      <vt:lpstr>Magnons as Bosons</vt:lpstr>
      <vt:lpstr>Spin-Boson Transformation</vt:lpstr>
      <vt:lpstr>Simple Spin-Boson Transformation</vt:lpstr>
      <vt:lpstr>Simple Spin-Boson Transformation</vt:lpstr>
      <vt:lpstr>Simple Spin-Boson Transformation</vt:lpstr>
      <vt:lpstr>Simple Spin-Boson Transformation</vt:lpstr>
      <vt:lpstr>Simple Spin-Boson Transformation</vt:lpstr>
      <vt:lpstr>Holstein-Primakoff(HP)</vt:lpstr>
      <vt:lpstr>Holstein-Primakoff(HP)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 &amp; Bogolibuv transformation</vt:lpstr>
      <vt:lpstr>Visualising a Magnon</vt:lpstr>
      <vt:lpstr>Outlook</vt:lpstr>
      <vt:lpstr>Weiss-Model eines Ferromagneten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Weitere Arten von magnetischer Ordnung</vt:lpstr>
      <vt:lpstr>NEWSFLASH</vt:lpstr>
      <vt:lpstr>Woher kommt die Aufruhr?</vt:lpstr>
      <vt:lpstr>Woher kommt die Aufruhr?</vt:lpstr>
      <vt:lpstr>Woher kommt die Aufruhr?</vt:lpstr>
      <vt:lpstr>Woher kommt die Aufruhr?</vt:lpstr>
      <vt:lpstr>Woher kommt die Aufruhr?</vt:lpstr>
      <vt:lpstr>Symmetrien</vt:lpstr>
      <vt:lpstr>Symmetrien</vt:lpstr>
      <vt:lpstr>Symmetrien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Symmetrie Beschreibung der Phasen</vt:lpstr>
      <vt:lpstr>Symmetrie Beschreibung der Phasen</vt:lpstr>
      <vt:lpstr>Symmetrie Beschreibung der Phasen</vt:lpstr>
      <vt:lpstr>Eigenschaften der Phasen </vt:lpstr>
      <vt:lpstr>Altermagnetismus</vt:lpstr>
      <vt:lpstr>Altermagnetismus</vt:lpstr>
      <vt:lpstr>Altermagnetismus</vt:lpstr>
      <vt:lpstr>Symmetrie Beschreibung der Phasen</vt:lpstr>
      <vt:lpstr>Altermagnetismus</vt:lpstr>
      <vt:lpstr>Altermagnetismus</vt:lpstr>
    </vt:vector>
  </TitlesOfParts>
  <Company>Universität Konstanz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 mit Bild, Typografie: Arial Bold, maximal  über vier Zeilen</dc:title>
  <dc:creator>Annalena.Kampermann</dc:creator>
  <dc:description>Vorlage Praesentation – Office 2010;_x000d_
Version 010;_x000d_
2015-03-03;</dc:description>
  <cp:lastModifiedBy>Julian Beisch</cp:lastModifiedBy>
  <cp:revision>136</cp:revision>
  <cp:lastPrinted>2024-12-03T20:13:17Z</cp:lastPrinted>
  <dcterms:created xsi:type="dcterms:W3CDTF">2022-11-02T07:03:49Z</dcterms:created>
  <dcterms:modified xsi:type="dcterms:W3CDTF">2024-12-12T07:35:02Z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rstellt von">
    <vt:lpwstr>STRICHPUNKT</vt:lpwstr>
  </property>
  <property fmtid="{D5CDD505-2E9C-101B-9397-08002B2CF9AE}" pid="3" name="Erstellt am">
    <vt:lpwstr>10.10.2014</vt:lpwstr>
  </property>
  <property fmtid="{D5CDD505-2E9C-101B-9397-08002B2CF9AE}" pid="4" name="Bearbeiter">
    <vt:lpwstr>gadamovich | office implementation</vt:lpwstr>
  </property>
  <property fmtid="{D5CDD505-2E9C-101B-9397-08002B2CF9AE}" pid="5" name="Version">
    <vt:lpwstr>010</vt:lpwstr>
  </property>
  <property fmtid="{D5CDD505-2E9C-101B-9397-08002B2CF9AE}" pid="6" name="Version vom">
    <vt:lpwstr>03.03.2015</vt:lpwstr>
  </property>
</Properties>
</file>